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8"/>
  </p:notesMasterIdLst>
  <p:handoutMasterIdLst>
    <p:handoutMasterId r:id="rId19"/>
  </p:handoutMasterIdLst>
  <p:sldIdLst>
    <p:sldId id="425" r:id="rId2"/>
    <p:sldId id="257" r:id="rId3"/>
    <p:sldId id="464" r:id="rId4"/>
    <p:sldId id="469" r:id="rId5"/>
    <p:sldId id="466" r:id="rId6"/>
    <p:sldId id="470" r:id="rId7"/>
    <p:sldId id="463" r:id="rId8"/>
    <p:sldId id="460" r:id="rId9"/>
    <p:sldId id="461" r:id="rId10"/>
    <p:sldId id="462" r:id="rId11"/>
    <p:sldId id="471" r:id="rId12"/>
    <p:sldId id="465" r:id="rId13"/>
    <p:sldId id="473" r:id="rId14"/>
    <p:sldId id="474" r:id="rId15"/>
    <p:sldId id="301" r:id="rId16"/>
    <p:sldId id="472" r:id="rId17"/>
  </p:sldIdLst>
  <p:sldSz cx="12192000" cy="6858000"/>
  <p:notesSz cx="12192000" cy="6858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7F2EF2E-001D-4889-BFD7-558188A2F78F}">
          <p14:sldIdLst>
            <p14:sldId id="425"/>
            <p14:sldId id="257"/>
            <p14:sldId id="464"/>
            <p14:sldId id="469"/>
            <p14:sldId id="466"/>
            <p14:sldId id="470"/>
            <p14:sldId id="463"/>
            <p14:sldId id="460"/>
            <p14:sldId id="461"/>
            <p14:sldId id="462"/>
            <p14:sldId id="471"/>
            <p14:sldId id="465"/>
            <p14:sldId id="473"/>
            <p14:sldId id="474"/>
            <p14:sldId id="301"/>
            <p14:sldId id="472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G" initials="L" lastIdx="1" clrIdx="0">
    <p:extLst>
      <p:ext uri="{19B8F6BF-5375-455C-9EA6-DF929625EA0E}">
        <p15:presenceInfo xmlns:p15="http://schemas.microsoft.com/office/powerpoint/2012/main" userId="L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E18"/>
    <a:srgbClr val="114864"/>
    <a:srgbClr val="0BD0D9"/>
    <a:srgbClr val="10CF9B"/>
    <a:srgbClr val="009DD9"/>
    <a:srgbClr val="2CBAEF"/>
    <a:srgbClr val="5F8BB8"/>
    <a:srgbClr val="5886B5"/>
    <a:srgbClr val="006FC0"/>
    <a:srgbClr val="B8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102" y="34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9EB588-B021-494E-AF3E-10ABCA1080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5D70BA-6A8A-4553-A5AD-59F123F98D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DF849-519A-46A8-843F-A68D641E158C}" type="datetimeFigureOut">
              <a:rPr lang="zh-CN" altLang="en-US" smtClean="0"/>
              <a:t>2021-05-11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07ABA3-BDE6-4691-B943-243B132436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C8240-8198-4FD3-B46B-EBF417D5A9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1B83C-8388-4244-967D-4B169A544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565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B4339-F0D5-4B3C-9692-05693B06D8B8}" type="datetimeFigureOut">
              <a:rPr lang="zh-CN" altLang="en-US" smtClean="0"/>
              <a:t>2021-05-11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CA1-6BF9-4304-A352-6A807EDB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35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03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40CA1-6BF9-4304-A352-6A807EDB57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1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6C49-B95F-4EF2-A28C-2B0EE7EF8415}" type="datetimeFigureOut">
              <a:rPr lang="zh-CN" altLang="en-US" smtClean="0"/>
              <a:t>2021-05-11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68043"/>
            <a:ext cx="10515600" cy="4735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7915"/>
            <a:ext cx="4114800" cy="365125"/>
          </a:xfrm>
        </p:spPr>
        <p:txBody>
          <a:bodyPr/>
          <a:lstStyle>
            <a:lvl1pPr>
              <a:defRPr sz="1000">
                <a:solidFill>
                  <a:srgbClr val="FF4429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1600" y="6397915"/>
            <a:ext cx="2881744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0C8D18-4AA2-4B61-82ED-E847FE7F510A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38200" y="1055405"/>
            <a:ext cx="10515600" cy="28849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123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C6C49-B95F-4EF2-A28C-2B0EE7EF8415}" type="datetimeFigureOut">
              <a:rPr lang="zh-CN" altLang="en-US" smtClean="0"/>
              <a:t>2021-05-11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2" r:id="rId2"/>
    <p:sldLayoutId id="2147483733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JOSApp/tijos-tencent-iot-explore" TargetMode="External"/><Relationship Id="rId3" Type="http://schemas.openxmlformats.org/officeDocument/2006/relationships/hyperlink" Target="http://doc.tijos.net/docstore/tijos-development-course/step1-enviornment_setup/about_tistudio/" TargetMode="External"/><Relationship Id="rId7" Type="http://schemas.openxmlformats.org/officeDocument/2006/relationships/hyperlink" Target="https://github.com/TiJOSApp/tijos-mqtt-aliyun-iot" TargetMode="External"/><Relationship Id="rId2" Type="http://schemas.openxmlformats.org/officeDocument/2006/relationships/hyperlink" Target="https://github.com/TiJOSteam/TiGW200-Cat1/tree/main/SD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JOSteam/tijos-software-example" TargetMode="External"/><Relationship Id="rId5" Type="http://schemas.openxmlformats.org/officeDocument/2006/relationships/hyperlink" Target="https://github.com/TiJOSteam/TiGW200/tree/main/SDK/sample/tigw2xx-samples/src/tigw200" TargetMode="External"/><Relationship Id="rId4" Type="http://schemas.openxmlformats.org/officeDocument/2006/relationships/hyperlink" Target="http://doc.tijos.net/docstore/" TargetMode="External"/><Relationship Id="rId9" Type="http://schemas.openxmlformats.org/officeDocument/2006/relationships/hyperlink" Target="https://github.com/TiJOSApp/tijos-mqtt-onenet-io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等腰三角形 50"/>
          <p:cNvSpPr/>
          <p:nvPr/>
        </p:nvSpPr>
        <p:spPr>
          <a:xfrm rot="1592427">
            <a:off x="2903060" y="6181133"/>
            <a:ext cx="530710" cy="380863"/>
          </a:xfrm>
          <a:prstGeom prst="triangl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8928BE0-55AB-4BFC-9BBA-D8A6DF70A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56" y="6231360"/>
            <a:ext cx="1514983" cy="429137"/>
          </a:xfrm>
          <a:prstGeom prst="rect">
            <a:avLst/>
          </a:prstGeom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7592D2CD-CC2A-4C55-8EB6-5520CFB93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431F06F3-7A5A-4EEA-95EC-AF6D0D65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13">
            <a:extLst>
              <a:ext uri="{FF2B5EF4-FFF2-40B4-BE49-F238E27FC236}">
                <a16:creationId xmlns:a16="http://schemas.microsoft.com/office/drawing/2014/main" id="{620918B3-765C-4503-861B-5E13EA51D3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0" name="图片 11">
              <a:extLst>
                <a:ext uri="{FF2B5EF4-FFF2-40B4-BE49-F238E27FC236}">
                  <a16:creationId xmlns:a16="http://schemas.microsoft.com/office/drawing/2014/main" id="{E6C22D5C-173A-4800-8388-17C4F7EEA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2">
              <a:extLst>
                <a:ext uri="{FF2B5EF4-FFF2-40B4-BE49-F238E27FC236}">
                  <a16:creationId xmlns:a16="http://schemas.microsoft.com/office/drawing/2014/main" id="{EF466121-CBC8-43D2-8F08-F0AF22613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6">
            <a:extLst>
              <a:ext uri="{FF2B5EF4-FFF2-40B4-BE49-F238E27FC236}">
                <a16:creationId xmlns:a16="http://schemas.microsoft.com/office/drawing/2014/main" id="{9B3E0899-9A05-488B-8A4F-CDB813D98561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6202363"/>
            <a:ext cx="1782030" cy="338554"/>
            <a:chOff x="1234" y="0"/>
            <a:chExt cx="1780965" cy="340229"/>
          </a:xfrm>
        </p:grpSpPr>
        <p:sp>
          <p:nvSpPr>
            <p:cNvPr id="13" name="矩形 45">
              <a:extLst>
                <a:ext uri="{FF2B5EF4-FFF2-40B4-BE49-F238E27FC236}">
                  <a16:creationId xmlns:a16="http://schemas.microsoft.com/office/drawing/2014/main" id="{E2DBA8C3-7B9B-4CEF-86D3-307877E8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46" y="0"/>
              <a:ext cx="1379553" cy="340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www.tijos.net</a:t>
              </a:r>
              <a:endPara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5" name="组合 18">
              <a:extLst>
                <a:ext uri="{FF2B5EF4-FFF2-40B4-BE49-F238E27FC236}">
                  <a16:creationId xmlns:a16="http://schemas.microsoft.com/office/drawing/2014/main" id="{13B2D572-FED4-42CF-8A45-BB29B0331D7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21724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22">
            <a:extLst>
              <a:ext uri="{FF2B5EF4-FFF2-40B4-BE49-F238E27FC236}">
                <a16:creationId xmlns:a16="http://schemas.microsoft.com/office/drawing/2014/main" id="{A51ECA03-2274-4029-ADB8-97BC98B5F15A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5786438"/>
            <a:ext cx="1398588" cy="336550"/>
            <a:chOff x="0" y="0"/>
            <a:chExt cx="1399867" cy="338435"/>
          </a:xfrm>
        </p:grpSpPr>
        <p:sp>
          <p:nvSpPr>
            <p:cNvPr id="17" name="矩形 40">
              <a:extLst>
                <a:ext uri="{FF2B5EF4-FFF2-40B4-BE49-F238E27FC236}">
                  <a16:creationId xmlns:a16="http://schemas.microsoft.com/office/drawing/2014/main" id="{76062FE0-5C37-4BD2-9316-1336B469A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25" y="0"/>
              <a:ext cx="996642" cy="33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钛云物联</a:t>
              </a:r>
            </a:p>
          </p:txBody>
        </p:sp>
        <p:sp>
          <p:nvSpPr>
            <p:cNvPr id="18" name="Freeform 102">
              <a:extLst>
                <a:ext uri="{FF2B5EF4-FFF2-40B4-BE49-F238E27FC236}">
                  <a16:creationId xmlns:a16="http://schemas.microsoft.com/office/drawing/2014/main" id="{DB8A7C8A-DD32-4212-BA1B-F4ADC83738C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19050"/>
              <a:ext cx="300038" cy="298450"/>
            </a:xfrm>
            <a:custGeom>
              <a:avLst/>
              <a:gdLst>
                <a:gd name="T0" fmla="*/ 418 w 837"/>
                <a:gd name="T1" fmla="*/ 0 h 837"/>
                <a:gd name="T2" fmla="*/ 0 w 837"/>
                <a:gd name="T3" fmla="*/ 419 h 837"/>
                <a:gd name="T4" fmla="*/ 418 w 837"/>
                <a:gd name="T5" fmla="*/ 837 h 837"/>
                <a:gd name="T6" fmla="*/ 837 w 837"/>
                <a:gd name="T7" fmla="*/ 419 h 837"/>
                <a:gd name="T8" fmla="*/ 418 w 837"/>
                <a:gd name="T9" fmla="*/ 0 h 837"/>
                <a:gd name="T10" fmla="*/ 173 w 837"/>
                <a:gd name="T11" fmla="*/ 583 h 837"/>
                <a:gd name="T12" fmla="*/ 121 w 837"/>
                <a:gd name="T13" fmla="*/ 583 h 837"/>
                <a:gd name="T14" fmla="*/ 121 w 837"/>
                <a:gd name="T15" fmla="*/ 251 h 837"/>
                <a:gd name="T16" fmla="*/ 440 w 837"/>
                <a:gd name="T17" fmla="*/ 251 h 837"/>
                <a:gd name="T18" fmla="*/ 490 w 837"/>
                <a:gd name="T19" fmla="*/ 177 h 837"/>
                <a:gd name="T20" fmla="*/ 631 w 837"/>
                <a:gd name="T21" fmla="*/ 177 h 837"/>
                <a:gd name="T22" fmla="*/ 631 w 837"/>
                <a:gd name="T23" fmla="*/ 251 h 837"/>
                <a:gd name="T24" fmla="*/ 631 w 837"/>
                <a:gd name="T25" fmla="*/ 269 h 837"/>
                <a:gd name="T26" fmla="*/ 631 w 837"/>
                <a:gd name="T27" fmla="*/ 300 h 837"/>
                <a:gd name="T28" fmla="*/ 173 w 837"/>
                <a:gd name="T29" fmla="*/ 300 h 837"/>
                <a:gd name="T30" fmla="*/ 173 w 837"/>
                <a:gd name="T31" fmla="*/ 583 h 837"/>
                <a:gd name="T32" fmla="*/ 716 w 837"/>
                <a:gd name="T33" fmla="*/ 660 h 837"/>
                <a:gd name="T34" fmla="*/ 205 w 837"/>
                <a:gd name="T35" fmla="*/ 660 h 837"/>
                <a:gd name="T36" fmla="*/ 205 w 837"/>
                <a:gd name="T37" fmla="*/ 328 h 837"/>
                <a:gd name="T38" fmla="*/ 716 w 837"/>
                <a:gd name="T39" fmla="*/ 328 h 837"/>
                <a:gd name="T40" fmla="*/ 716 w 837"/>
                <a:gd name="T41" fmla="*/ 66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7" h="837">
                  <a:moveTo>
                    <a:pt x="418" y="0"/>
                  </a:moveTo>
                  <a:cubicBezTo>
                    <a:pt x="187" y="0"/>
                    <a:pt x="0" y="187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50" y="837"/>
                    <a:pt x="837" y="650"/>
                    <a:pt x="837" y="419"/>
                  </a:cubicBezTo>
                  <a:cubicBezTo>
                    <a:pt x="837" y="187"/>
                    <a:pt x="650" y="0"/>
                    <a:pt x="418" y="0"/>
                  </a:cubicBezTo>
                  <a:close/>
                  <a:moveTo>
                    <a:pt x="173" y="583"/>
                  </a:moveTo>
                  <a:cubicBezTo>
                    <a:pt x="121" y="583"/>
                    <a:pt x="121" y="583"/>
                    <a:pt x="121" y="583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90" y="177"/>
                    <a:pt x="490" y="177"/>
                    <a:pt x="490" y="177"/>
                  </a:cubicBezTo>
                  <a:cubicBezTo>
                    <a:pt x="631" y="177"/>
                    <a:pt x="631" y="177"/>
                    <a:pt x="631" y="177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1" y="269"/>
                    <a:pt x="631" y="269"/>
                    <a:pt x="631" y="269"/>
                  </a:cubicBezTo>
                  <a:cubicBezTo>
                    <a:pt x="631" y="300"/>
                    <a:pt x="631" y="300"/>
                    <a:pt x="631" y="300"/>
                  </a:cubicBezTo>
                  <a:cubicBezTo>
                    <a:pt x="173" y="300"/>
                    <a:pt x="173" y="300"/>
                    <a:pt x="173" y="300"/>
                  </a:cubicBezTo>
                  <a:lnTo>
                    <a:pt x="173" y="583"/>
                  </a:lnTo>
                  <a:close/>
                  <a:moveTo>
                    <a:pt x="716" y="660"/>
                  </a:moveTo>
                  <a:cubicBezTo>
                    <a:pt x="205" y="660"/>
                    <a:pt x="205" y="660"/>
                    <a:pt x="205" y="660"/>
                  </a:cubicBezTo>
                  <a:cubicBezTo>
                    <a:pt x="205" y="328"/>
                    <a:pt x="205" y="328"/>
                    <a:pt x="205" y="328"/>
                  </a:cubicBezTo>
                  <a:cubicBezTo>
                    <a:pt x="716" y="328"/>
                    <a:pt x="716" y="328"/>
                    <a:pt x="716" y="328"/>
                  </a:cubicBezTo>
                  <a:lnTo>
                    <a:pt x="716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25">
            <a:extLst>
              <a:ext uri="{FF2B5EF4-FFF2-40B4-BE49-F238E27FC236}">
                <a16:creationId xmlns:a16="http://schemas.microsoft.com/office/drawing/2014/main" id="{D5F6F6B7-25E0-4E92-BA83-7FDEFECC8F2B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5387975"/>
            <a:ext cx="1822754" cy="347724"/>
            <a:chOff x="1234" y="0"/>
            <a:chExt cx="1822794" cy="348151"/>
          </a:xfrm>
        </p:grpSpPr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F981D54E-81B6-4273-8A85-FBE9CF3B2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46" y="0"/>
              <a:ext cx="1421382" cy="348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457200">
                <a:lnSpc>
                  <a:spcPct val="113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13911058165</a:t>
              </a:r>
            </a:p>
          </p:txBody>
        </p:sp>
        <p:pic>
          <p:nvPicPr>
            <p:cNvPr id="22" name="组合 27">
              <a:extLst>
                <a:ext uri="{FF2B5EF4-FFF2-40B4-BE49-F238E27FC236}">
                  <a16:creationId xmlns:a16="http://schemas.microsoft.com/office/drawing/2014/main" id="{060EE683-1E02-44DC-BF77-6B9D77CC82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19247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3DB66A3-200C-426F-A1BE-08F19C6F8529}"/>
              </a:ext>
            </a:extLst>
          </p:cNvPr>
          <p:cNvSpPr txBox="1"/>
          <p:nvPr/>
        </p:nvSpPr>
        <p:spPr>
          <a:xfrm>
            <a:off x="304800" y="3018746"/>
            <a:ext cx="10739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可编程</a:t>
            </a:r>
            <a:endParaRPr lang="en-US" altLang="zh-CN" sz="4800" b="1" kern="0" dirty="0">
              <a:solidFill>
                <a:srgbClr val="114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4G</a:t>
            </a:r>
            <a:r>
              <a:rPr lang="zh-CN" altLang="en-US" sz="44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边缘计算网关</a:t>
            </a:r>
            <a:r>
              <a:rPr lang="en-US" altLang="zh-CN" sz="4400" b="1" kern="0" dirty="0">
                <a:solidFill>
                  <a:srgbClr val="114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-TiGW200</a:t>
            </a:r>
          </a:p>
          <a:p>
            <a:pPr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             </a:t>
            </a:r>
            <a:endParaRPr lang="en-US" altLang="zh-CN" sz="48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759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E762979-ED58-46E1-B52A-B06D97212208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FF3BB2B-A1D9-414F-8EF0-CD6B85E90848}"/>
              </a:ext>
            </a:extLst>
          </p:cNvPr>
          <p:cNvSpPr txBox="1"/>
          <p:nvPr/>
        </p:nvSpPr>
        <p:spPr>
          <a:xfrm>
            <a:off x="5870342" y="359901"/>
            <a:ext cx="517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智慧工厂机床在线监测方案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B428EE-EAC9-4818-A9CB-9F722B08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88" y="1611458"/>
            <a:ext cx="7161294" cy="42345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A731CF3-6139-4966-A17B-262E6DC06BE3}"/>
              </a:ext>
            </a:extLst>
          </p:cNvPr>
          <p:cNvSpPr txBox="1"/>
          <p:nvPr/>
        </p:nvSpPr>
        <p:spPr>
          <a:xfrm>
            <a:off x="685800" y="2209800"/>
            <a:ext cx="3579901" cy="3593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en-US" altLang="zh-CN" sz="1400" dirty="0">
                <a:cs typeface="+mn-ea"/>
                <a:sym typeface="+mn-lt"/>
              </a:rPr>
              <a:t>4G Cat1</a:t>
            </a:r>
            <a:r>
              <a:rPr lang="zh-CN" altLang="en-US" sz="1400" dirty="0">
                <a:cs typeface="+mn-ea"/>
                <a:sym typeface="+mn-lt"/>
              </a:rPr>
              <a:t>网络的可编程边缘计算网关广泛应用于智能工厂领域。</a:t>
            </a:r>
            <a:endParaRPr lang="en-US" altLang="zh-CN" sz="1400" dirty="0">
              <a:cs typeface="+mn-ea"/>
              <a:sym typeface="+mn-lt"/>
            </a:endParaRP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cs typeface="+mn-ea"/>
                <a:sym typeface="+mn-lt"/>
              </a:rPr>
              <a:t>在智慧工厂项目中，当一台或多台设备分布在不同的地区，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TiGW200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可编程边缘计算网关</a:t>
            </a:r>
            <a:r>
              <a:rPr lang="zh-CN" altLang="en-US" sz="1400" dirty="0">
                <a:cs typeface="+mn-ea"/>
                <a:sym typeface="+mn-lt"/>
              </a:rPr>
              <a:t>可对不同设备的机床、车床等进行远程监控，有效对远在千里之外的现场进行管控，可大大减少人力成本。</a:t>
            </a: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该方案应用了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可编程边缘计算网关</a:t>
            </a:r>
            <a:r>
              <a:rPr lang="zh-CN" altLang="en-US" sz="1400" dirty="0">
                <a:cs typeface="+mn-ea"/>
                <a:sym typeface="+mn-lt"/>
              </a:rPr>
              <a:t>多种网络接入、丰厚的协议库、稳定可靠的传输为工业客户构建工业服务体系。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5383ED-F204-4EE8-9B93-3272E98A2A0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30461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E762979-ED58-46E1-B52A-B06D97212208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5383ED-F204-4EE8-9B93-3272E98A2A09}"/>
              </a:ext>
            </a:extLst>
          </p:cNvPr>
          <p:cNvSpPr txBox="1"/>
          <p:nvPr/>
        </p:nvSpPr>
        <p:spPr>
          <a:xfrm>
            <a:off x="806578" y="342900"/>
            <a:ext cx="236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更多案例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3C7E9-66D9-450F-AE6C-6A49AD74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13" y="2133600"/>
            <a:ext cx="2443287" cy="1743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F01622-2C59-4779-B3A9-E140D1BD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14" y="2133600"/>
            <a:ext cx="2440906" cy="1743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BBF27F-BCCA-4F69-BD34-095AD8BA8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913" y="2136251"/>
            <a:ext cx="2443287" cy="17404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40CD66-F1AA-4F2A-9A64-23A506C9E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13" y="2133600"/>
            <a:ext cx="2443287" cy="17477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7860C02-8D01-4ABC-84F1-77275C4BB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14" y="4005098"/>
            <a:ext cx="2440906" cy="175615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B39C9AE-FD69-4BBC-8329-FAA05273E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333" y="4018181"/>
            <a:ext cx="2438400" cy="1747713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F21B6404-BA68-4D10-A26F-474B55D14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287" y="4020832"/>
            <a:ext cx="2441313" cy="1740424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D636A37F-45EC-4A26-82A0-40D0777BD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154" y="4018181"/>
            <a:ext cx="2441312" cy="17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5" name="Group 10">
            <a:extLst>
              <a:ext uri="{FF2B5EF4-FFF2-40B4-BE49-F238E27FC236}">
                <a16:creationId xmlns:a16="http://schemas.microsoft.com/office/drawing/2014/main" id="{BBB1F76B-89C5-4709-BCF8-CC339E84F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11034"/>
              </p:ext>
            </p:extLst>
          </p:nvPr>
        </p:nvGraphicFramePr>
        <p:xfrm>
          <a:off x="5177695" y="1386535"/>
          <a:ext cx="6993654" cy="5471465"/>
        </p:xfrm>
        <a:graphic>
          <a:graphicData uri="http://schemas.openxmlformats.org/drawingml/2006/table">
            <a:tbl>
              <a:tblPr/>
              <a:tblGrid>
                <a:gridCol w="1699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892">
                  <a:extLst>
                    <a:ext uri="{9D8B030D-6E8A-4147-A177-3AD203B41FA5}">
                      <a16:colId xmlns:a16="http://schemas.microsoft.com/office/drawing/2014/main" val="269041063"/>
                    </a:ext>
                  </a:extLst>
                </a:gridCol>
              </a:tblGrid>
              <a:tr h="4232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9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产品主要参数</a:t>
                      </a:r>
                    </a:p>
                  </a:txBody>
                  <a:tcPr marL="91393" marR="91393" marT="45956" marB="4595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90A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1393" marR="91393" marT="45956" marB="459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23">
                <a:tc>
                  <a:txBody>
                    <a:bodyPr/>
                    <a:lstStyle/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产品名称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产品型号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工作电压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工作电流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供电方式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无线传输方式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有线传输方式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最大应用支持个数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串口波特率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编程端口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频段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(MHz) </a:t>
                      </a: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SIM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卡规格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外形尺寸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工作温度 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85750" indent="-285750">
                        <a:lnSpc>
                          <a:spcPts val="24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工作湿度 </a:t>
                      </a:r>
                    </a:p>
                  </a:txBody>
                  <a:tcPr marL="91393" marR="91393" marT="45956" marB="4595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4G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可编程边缘计算网关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TiGW200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9-28V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140mA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支持直流电源或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USB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供电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4G Cat1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路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RS485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2400~115200bps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USB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全网通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标准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SIM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卡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长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82mm 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宽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62mm 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20mm 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不含天线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-35°C ~ +75°C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5%~95%(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无凝露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  <a:p>
                      <a:pPr marL="0" indent="0">
                        <a:lnSpc>
                          <a:spcPts val="2400"/>
                        </a:lnSpc>
                        <a:buFont typeface="Wingdings" panose="05000000000000000000" pitchFamily="2" charset="2"/>
                        <a:buNone/>
                      </a:pPr>
                      <a:endParaRPr lang="zh-CN" altLang="en-US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3" marR="91393" marT="45956" marB="459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9172C09F-C4F1-412D-B574-EF4C4808581E}"/>
              </a:ext>
            </a:extLst>
          </p:cNvPr>
          <p:cNvSpPr/>
          <p:nvPr/>
        </p:nvSpPr>
        <p:spPr>
          <a:xfrm>
            <a:off x="0" y="4365895"/>
            <a:ext cx="5158238" cy="2493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03FB87-ABFD-48D6-AECE-3B90C8A3D337}"/>
              </a:ext>
            </a:extLst>
          </p:cNvPr>
          <p:cNvSpPr/>
          <p:nvPr/>
        </p:nvSpPr>
        <p:spPr>
          <a:xfrm>
            <a:off x="19457" y="4380436"/>
            <a:ext cx="2589680" cy="1287702"/>
          </a:xfrm>
          <a:prstGeom prst="rect">
            <a:avLst/>
          </a:prstGeom>
          <a:solidFill>
            <a:srgbClr val="E0E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770207-3163-4A22-9924-59EF33DB96EB}"/>
              </a:ext>
            </a:extLst>
          </p:cNvPr>
          <p:cNvSpPr txBox="1"/>
          <p:nvPr/>
        </p:nvSpPr>
        <p:spPr>
          <a:xfrm>
            <a:off x="174372" y="4572794"/>
            <a:ext cx="224317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cs typeface="+mn-ea"/>
                <a:sym typeface="+mn-lt"/>
              </a:rPr>
              <a:t>两路</a:t>
            </a:r>
            <a:r>
              <a:rPr lang="en-US" altLang="zh-CN" sz="1100" dirty="0">
                <a:cs typeface="+mn-ea"/>
                <a:sym typeface="+mn-lt"/>
              </a:rPr>
              <a:t>RS485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路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RS485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 并可同时使用， 方便用户连接外部设备，连接时请注意线序。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7C462EE-8EAF-4122-BB18-ED8BDF4B3FEE}"/>
              </a:ext>
            </a:extLst>
          </p:cNvPr>
          <p:cNvSpPr/>
          <p:nvPr/>
        </p:nvSpPr>
        <p:spPr>
          <a:xfrm>
            <a:off x="2590800" y="5571885"/>
            <a:ext cx="2567438" cy="1287702"/>
          </a:xfrm>
          <a:prstGeom prst="rect">
            <a:avLst/>
          </a:prstGeom>
          <a:solidFill>
            <a:srgbClr val="E0E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152EB5-2F6D-4FB9-9B64-63D7097823CB}"/>
              </a:ext>
            </a:extLst>
          </p:cNvPr>
          <p:cNvSpPr txBox="1"/>
          <p:nvPr/>
        </p:nvSpPr>
        <p:spPr>
          <a:xfrm>
            <a:off x="2628594" y="4493918"/>
            <a:ext cx="259429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USB</a:t>
            </a:r>
            <a:r>
              <a:rPr lang="zh-CN" altLang="en-US" sz="1100" dirty="0">
                <a:cs typeface="+mn-ea"/>
                <a:sym typeface="+mn-lt"/>
              </a:rPr>
              <a:t>编程口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串口编程口， 同时可作为电源， 要通过</a:t>
            </a:r>
            <a:r>
              <a:rPr lang="en-US" altLang="zh-CN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TiDevManager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设备管理连接该编程口后进行设备信息查看，应用管理等功能。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E782D85-73BC-47F9-BA6B-4E88120657EE}"/>
              </a:ext>
            </a:extLst>
          </p:cNvPr>
          <p:cNvSpPr txBox="1"/>
          <p:nvPr/>
        </p:nvSpPr>
        <p:spPr>
          <a:xfrm>
            <a:off x="191102" y="5875221"/>
            <a:ext cx="224317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4G Cat1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4G Cat1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数据接口，在插入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4G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物联卡后即可接入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4G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网络。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99655C-C1F5-4CD2-AF71-5004C59ECE73}"/>
              </a:ext>
            </a:extLst>
          </p:cNvPr>
          <p:cNvSpPr txBox="1"/>
          <p:nvPr/>
        </p:nvSpPr>
        <p:spPr>
          <a:xfrm>
            <a:off x="2804155" y="5825062"/>
            <a:ext cx="224317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LED</a:t>
            </a:r>
            <a:r>
              <a:rPr lang="zh-CN" altLang="en-US" sz="1100" dirty="0">
                <a:cs typeface="+mn-ea"/>
                <a:sym typeface="+mn-lt"/>
              </a:rPr>
              <a:t>灯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TiGW200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提供了可编程控制的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LED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灯， 可在应用中根据实际情况来对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LED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进行打开，关闭，闪烁等操</a:t>
            </a: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9FA30-ADBC-4462-BACE-ADDBA3354786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技术参数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908" y="6160097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0569D2-074A-482C-9DFB-63B1F25B5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68" y="1322145"/>
            <a:ext cx="2801636" cy="30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02A0764-3AA4-4344-84F0-3368B6FB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295400"/>
            <a:ext cx="6400355" cy="40386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9FA30-ADBC-4462-BACE-ADDBA3354786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设备图示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569D2-074A-482C-9DFB-63B1F25B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" y="1813530"/>
            <a:ext cx="3542081" cy="38389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A3FE09-66BA-433B-9758-4532E8006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67000"/>
            <a:ext cx="3657600" cy="24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256E613-545A-4F40-97B9-82F1159C4AB7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330EA5D-BF83-4BA8-9C9D-A6AB5FB94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97219"/>
              </p:ext>
            </p:extLst>
          </p:nvPr>
        </p:nvGraphicFramePr>
        <p:xfrm>
          <a:off x="660400" y="1905000"/>
          <a:ext cx="10896600" cy="4190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1871116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56294869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970374151"/>
                    </a:ext>
                  </a:extLst>
                </a:gridCol>
              </a:tblGrid>
              <a:tr h="453523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名称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资料链接地址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说明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93973802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TiGW200 SDK</a:t>
                      </a:r>
                      <a:endParaRPr lang="zh-CN" altLang="en-US" sz="11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https://github.com/TiJOSteam/TiGW200/tree/main/SDK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包含开发指南、硬件访问</a:t>
                      </a:r>
                      <a:r>
                        <a:rPr lang="en-US" altLang="zh-CN" sz="1100" dirty="0"/>
                        <a:t>API</a:t>
                      </a:r>
                      <a:r>
                        <a:rPr lang="zh-CN" altLang="en-US" sz="1100" dirty="0"/>
                        <a:t>、基础例程等等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6477059"/>
                  </a:ext>
                </a:extLst>
              </a:tr>
              <a:tr h="559138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Eclipse</a:t>
                      </a:r>
                      <a:r>
                        <a:rPr lang="zh-CN" altLang="en-US" sz="1100" dirty="0"/>
                        <a:t>开发环境搭建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http://doc.tijos.net/docstore/tijos-development-course/step1-enviornment_setup/about_tistudio/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基于</a:t>
                      </a:r>
                      <a:r>
                        <a:rPr lang="en-US" altLang="zh-CN" sz="1100" dirty="0"/>
                        <a:t>Eclipse</a:t>
                      </a:r>
                      <a:r>
                        <a:rPr lang="zh-CN" altLang="en-US" sz="1100" dirty="0"/>
                        <a:t>的开发环境搭建流程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0711396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钛极</a:t>
                      </a:r>
                      <a:r>
                        <a:rPr lang="en-US" altLang="zh-CN" sz="1100" dirty="0"/>
                        <a:t>OS</a:t>
                      </a:r>
                      <a:r>
                        <a:rPr lang="zh-CN" altLang="en-US" sz="1100" dirty="0"/>
                        <a:t>文档中心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http://doc.tijos.net/docstore/</a:t>
                      </a:r>
                      <a:endParaRPr lang="en-US" altLang="zh-CN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钛极</a:t>
                      </a:r>
                      <a:r>
                        <a:rPr lang="en-US" altLang="zh-CN" sz="1100" dirty="0"/>
                        <a:t>OS</a:t>
                      </a:r>
                      <a:r>
                        <a:rPr lang="zh-CN" altLang="en-US" sz="1100" dirty="0"/>
                        <a:t>开发文档及例程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940169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MODBUS</a:t>
                      </a:r>
                      <a:r>
                        <a:rPr lang="zh-CN" altLang="en-US" sz="1100" dirty="0"/>
                        <a:t>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https://github.com/TiJOSteam/TiGW200/tree/main/SDK/sample/tigw2xx-samples/src/tigw200</a:t>
                      </a:r>
                      <a:endParaRPr lang="zh-CN" altLang="en-US" sz="12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Modbus </a:t>
                      </a:r>
                      <a:r>
                        <a:rPr lang="zh-CN" altLang="en-US" sz="1100" dirty="0"/>
                        <a:t>及</a:t>
                      </a:r>
                      <a:r>
                        <a:rPr lang="en-US" altLang="zh-CN" sz="1100" dirty="0"/>
                        <a:t>RS485</a:t>
                      </a:r>
                      <a:r>
                        <a:rPr lang="zh-CN" altLang="en-US" sz="1100" dirty="0"/>
                        <a:t>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640805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MQTT</a:t>
                      </a:r>
                      <a:r>
                        <a:rPr lang="zh-CN" altLang="en-US" sz="1100" dirty="0"/>
                        <a:t>等基本例程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https://github.com/TiJOSteam/tijos-software-example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标准</a:t>
                      </a:r>
                      <a:r>
                        <a:rPr lang="en-US" altLang="zh-CN" sz="1100" dirty="0"/>
                        <a:t>MQTT</a:t>
                      </a:r>
                      <a:r>
                        <a:rPr lang="zh-CN" altLang="en-US" sz="1100" dirty="0"/>
                        <a:t>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53439641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阿里云接入例程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https://github.com/TiJOSApp/tijos-mqtt-aliyun-iot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阿里云</a:t>
                      </a:r>
                      <a:r>
                        <a:rPr lang="en-US" altLang="zh-CN" sz="1100" dirty="0"/>
                        <a:t>IoT</a:t>
                      </a:r>
                      <a:r>
                        <a:rPr lang="zh-CN" altLang="en-US" sz="1100" dirty="0"/>
                        <a:t>平台接入例程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04791618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腾讯云接入例程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https://github.com/TiJOSApp/tijos-tencent-iot-explore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腾讯云</a:t>
                      </a:r>
                      <a:r>
                        <a:rPr lang="en-US" altLang="zh-CN" sz="1100" dirty="0"/>
                        <a:t>IoT</a:t>
                      </a:r>
                      <a:r>
                        <a:rPr lang="zh-CN" altLang="en-US" sz="1100" dirty="0"/>
                        <a:t>平台接入例程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5133210"/>
                  </a:ext>
                </a:extLst>
              </a:tr>
              <a:tr h="453523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中国移动</a:t>
                      </a:r>
                      <a:r>
                        <a:rPr lang="en-US" altLang="zh-CN" sz="1100" dirty="0" err="1"/>
                        <a:t>OneNET</a:t>
                      </a:r>
                      <a:r>
                        <a:rPr lang="zh-CN" altLang="en-US" sz="1100" dirty="0"/>
                        <a:t>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C0000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https://github.com/TiJOSApp/tijos-mqtt-onenet-iot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中国移动</a:t>
                      </a:r>
                      <a:r>
                        <a:rPr lang="en-US" altLang="zh-CN" sz="1100" dirty="0" err="1"/>
                        <a:t>OneNET</a:t>
                      </a:r>
                      <a:r>
                        <a:rPr lang="zh-CN" altLang="en-US" sz="1100" dirty="0"/>
                        <a:t>接入例程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bg2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32547838"/>
                  </a:ext>
                </a:extLst>
              </a:tr>
            </a:tbl>
          </a:graphicData>
        </a:graphic>
      </p:graphicFrame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A0C6286D-FD5E-4B44-A72F-50253880E726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1F30F9-6AB8-4F0F-820A-2F7D74EA1307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相关资料</a:t>
            </a:r>
          </a:p>
        </p:txBody>
      </p:sp>
    </p:spTree>
    <p:extLst>
      <p:ext uri="{BB962C8B-B14F-4D97-AF65-F5344CB8AC3E}">
        <p14:creationId xmlns:p14="http://schemas.microsoft.com/office/powerpoint/2010/main" val="1311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62100"/>
            <a:ext cx="12192000" cy="3924300"/>
          </a:xfrm>
          <a:custGeom>
            <a:avLst/>
            <a:gdLst/>
            <a:ahLst/>
            <a:cxnLst/>
            <a:rect l="l" t="t" r="r" b="b"/>
            <a:pathLst>
              <a:path w="12192000" h="3924300">
                <a:moveTo>
                  <a:pt x="0" y="3924300"/>
                </a:moveTo>
                <a:lnTo>
                  <a:pt x="12192000" y="3924300"/>
                </a:lnTo>
                <a:lnTo>
                  <a:pt x="12192000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9D5B35F-C374-4B8E-A517-028FE784E0F8}"/>
              </a:ext>
            </a:extLst>
          </p:cNvPr>
          <p:cNvSpPr/>
          <p:nvPr/>
        </p:nvSpPr>
        <p:spPr>
          <a:xfrm>
            <a:off x="0" y="1557482"/>
            <a:ext cx="3429000" cy="3933536"/>
          </a:xfrm>
          <a:custGeom>
            <a:avLst/>
            <a:gdLst/>
            <a:ahLst/>
            <a:cxnLst/>
            <a:rect l="l" t="t" r="r" b="b"/>
            <a:pathLst>
              <a:path w="4922520" h="5049520">
                <a:moveTo>
                  <a:pt x="1948052" y="0"/>
                </a:moveTo>
                <a:lnTo>
                  <a:pt x="0" y="0"/>
                </a:lnTo>
                <a:lnTo>
                  <a:pt x="0" y="5049012"/>
                </a:lnTo>
                <a:lnTo>
                  <a:pt x="2848483" y="5049012"/>
                </a:lnTo>
                <a:lnTo>
                  <a:pt x="4922520" y="2974721"/>
                </a:lnTo>
                <a:lnTo>
                  <a:pt x="1948052" y="0"/>
                </a:lnTo>
                <a:close/>
              </a:path>
            </a:pathLst>
          </a:custGeom>
          <a:solidFill>
            <a:schemeClr val="bg2">
              <a:lumMod val="25000"/>
              <a:alpha val="74116"/>
            </a:schemeClr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CDD9755-212E-4FF2-AC57-0A1E4B573543}"/>
              </a:ext>
            </a:extLst>
          </p:cNvPr>
          <p:cNvSpPr/>
          <p:nvPr/>
        </p:nvSpPr>
        <p:spPr>
          <a:xfrm>
            <a:off x="2057400" y="1557482"/>
            <a:ext cx="2819400" cy="3933536"/>
          </a:xfrm>
          <a:custGeom>
            <a:avLst/>
            <a:gdLst/>
            <a:ahLst/>
            <a:cxnLst/>
            <a:rect l="l" t="t" r="r" b="b"/>
            <a:pathLst>
              <a:path w="4335780" h="5049520">
                <a:moveTo>
                  <a:pt x="1362075" y="0"/>
                </a:moveTo>
                <a:lnTo>
                  <a:pt x="0" y="0"/>
                </a:lnTo>
                <a:lnTo>
                  <a:pt x="2973704" y="2974721"/>
                </a:lnTo>
                <a:lnTo>
                  <a:pt x="900176" y="5049012"/>
                </a:lnTo>
                <a:lnTo>
                  <a:pt x="2262251" y="5049012"/>
                </a:lnTo>
                <a:lnTo>
                  <a:pt x="4335780" y="2974721"/>
                </a:lnTo>
                <a:lnTo>
                  <a:pt x="1362075" y="0"/>
                </a:lnTo>
                <a:close/>
              </a:path>
            </a:pathLst>
          </a:custGeom>
          <a:solidFill>
            <a:schemeClr val="bg2">
              <a:lumMod val="25000"/>
              <a:alpha val="39999"/>
            </a:schemeClr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1A43E4-9119-4DC7-8851-E334513149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436" y="6144041"/>
            <a:ext cx="1597659" cy="452556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DC8EEAD-0771-496D-9B4E-E037D4C1C074}"/>
              </a:ext>
            </a:extLst>
          </p:cNvPr>
          <p:cNvSpPr txBox="1"/>
          <p:nvPr/>
        </p:nvSpPr>
        <p:spPr>
          <a:xfrm>
            <a:off x="424852" y="33528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关于钛云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E91AB1-9B51-4F11-9CAA-8E78981E9E17}"/>
              </a:ext>
            </a:extLst>
          </p:cNvPr>
          <p:cNvSpPr txBox="1"/>
          <p:nvPr/>
        </p:nvSpPr>
        <p:spPr>
          <a:xfrm>
            <a:off x="5056930" y="1676400"/>
            <a:ext cx="6520852" cy="374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钛云物联是一家从事物联网底层技术研究的公司，公司核心技术钛极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物联网操作系统，支持用户通过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程序开发物联网产品，能够让用户实现像开发安卓程序一样，专注业务逻辑，开发物联网应用。钛极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提供面向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领域的完整开发包，涵盖传感器采集和云端接入，让物联网开发不再从零做起，编程像搭积木一样简单。钛极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适用于智能家居、智慧城市、智慧工业、智慧农业和教育培训等多种领域。基于钛极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OS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技术，公司已推出了面向智慧城市的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NB-IOT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智能水表，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NB-IOT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智能井盖；面向智慧工业的</a:t>
            </a:r>
            <a:r>
              <a:rPr lang="en-US" altLang="zh-CN" sz="1600" dirty="0">
                <a:solidFill>
                  <a:srgbClr val="5886B5"/>
                </a:solidFill>
                <a:cs typeface="+mn-ea"/>
                <a:sym typeface="+mn-lt"/>
              </a:rPr>
              <a:t>NB-IOT</a:t>
            </a:r>
            <a:r>
              <a:rPr lang="zh-CN" altLang="en-US" sz="1600" dirty="0">
                <a:solidFill>
                  <a:srgbClr val="5886B5"/>
                </a:solidFill>
                <a:cs typeface="+mn-ea"/>
                <a:sym typeface="+mn-lt"/>
              </a:rPr>
              <a:t>可编程数传控制器等一系列产品。我们专注产品、用心服务，致力于为您提供广域物联网“端到端”一站式解决方案！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F55836-E283-4530-BF6D-E37D0ABCCD0E}"/>
              </a:ext>
            </a:extLst>
          </p:cNvPr>
          <p:cNvSpPr txBox="1"/>
          <p:nvPr/>
        </p:nvSpPr>
        <p:spPr>
          <a:xfrm>
            <a:off x="5259060" y="6077931"/>
            <a:ext cx="5789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1" dirty="0">
                <a:solidFill>
                  <a:srgbClr val="5886B5"/>
                </a:solidFill>
                <a:cs typeface="+mn-ea"/>
                <a:sym typeface="+mn-lt"/>
              </a:rPr>
              <a:t>物联网智能产品方案专家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0">
            <a:extLst>
              <a:ext uri="{FF2B5EF4-FFF2-40B4-BE49-F238E27FC236}">
                <a16:creationId xmlns:a16="http://schemas.microsoft.com/office/drawing/2014/main" id="{270303A8-CC2A-42CF-B5E9-8C8F332A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6">
            <a:extLst>
              <a:ext uri="{FF2B5EF4-FFF2-40B4-BE49-F238E27FC236}">
                <a16:creationId xmlns:a16="http://schemas.microsoft.com/office/drawing/2014/main" id="{08B44A18-F946-4A28-BBC2-9679076D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" name="组合 13">
            <a:extLst>
              <a:ext uri="{FF2B5EF4-FFF2-40B4-BE49-F238E27FC236}">
                <a16:creationId xmlns:a16="http://schemas.microsoft.com/office/drawing/2014/main" id="{648CD36A-6B57-44CD-9B05-9FEED09A05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8" name="图片 14">
              <a:extLst>
                <a:ext uri="{FF2B5EF4-FFF2-40B4-BE49-F238E27FC236}">
                  <a16:creationId xmlns:a16="http://schemas.microsoft.com/office/drawing/2014/main" id="{6CF8C18E-5B04-4AEF-BDEA-34F7E5446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15">
              <a:extLst>
                <a:ext uri="{FF2B5EF4-FFF2-40B4-BE49-F238E27FC236}">
                  <a16:creationId xmlns:a16="http://schemas.microsoft.com/office/drawing/2014/main" id="{6CC4F0D4-A88F-452E-BAD0-CC04C141E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文本框 12">
            <a:extLst>
              <a:ext uri="{FF2B5EF4-FFF2-40B4-BE49-F238E27FC236}">
                <a16:creationId xmlns:a16="http://schemas.microsoft.com/office/drawing/2014/main" id="{98B38CB7-3C60-423B-BC62-D6B6ECCF8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2900363"/>
            <a:ext cx="5700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b="1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Thank you</a:t>
            </a:r>
            <a:endParaRPr lang="zh-CN" altLang="en-US" sz="7200" b="1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" name="直接连接符 58">
            <a:extLst>
              <a:ext uri="{FF2B5EF4-FFF2-40B4-BE49-F238E27FC236}">
                <a16:creationId xmlns:a16="http://schemas.microsoft.com/office/drawing/2014/main" id="{8EC4F0B3-A578-465E-BFBD-C3B20B08E8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3" name="Picture 3">
            <a:extLst>
              <a:ext uri="{FF2B5EF4-FFF2-40B4-BE49-F238E27FC236}">
                <a16:creationId xmlns:a16="http://schemas.microsoft.com/office/drawing/2014/main" id="{8119A249-BB24-4828-95A1-E0DB46A8D2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584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62972" y="5207127"/>
            <a:ext cx="485775" cy="485775"/>
          </a:xfrm>
          <a:prstGeom prst="rect">
            <a:avLst/>
          </a:prstGeom>
        </p:spPr>
      </p:pic>
      <p:sp>
        <p:nvSpPr>
          <p:cNvPr id="34" name="TextBox 6">
            <a:extLst>
              <a:ext uri="{FF2B5EF4-FFF2-40B4-BE49-F238E27FC236}">
                <a16:creationId xmlns:a16="http://schemas.microsoft.com/office/drawing/2014/main" id="{1C08CB88-F5DC-4243-9132-A2B3A615A568}"/>
              </a:ext>
            </a:extLst>
          </p:cNvPr>
          <p:cNvSpPr txBox="1"/>
          <p:nvPr/>
        </p:nvSpPr>
        <p:spPr>
          <a:xfrm>
            <a:off x="5948747" y="5302377"/>
            <a:ext cx="790575" cy="29527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05000"/>
              </a:lnSpc>
            </a:pPr>
            <a:r>
              <a:rPr lang="en-US" sz="1700" dirty="0" err="1">
                <a:solidFill>
                  <a:schemeClr val="bg1"/>
                </a:solidFill>
                <a:cs typeface="+mn-ea"/>
                <a:sym typeface="+mn-lt"/>
              </a:rPr>
              <a:t>姓名</a:t>
            </a:r>
            <a:r>
              <a:rPr lang="en-US" sz="1700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6F103343-5B6E-4A38-8004-A2443D42B1BB}"/>
              </a:ext>
            </a:extLst>
          </p:cNvPr>
          <p:cNvSpPr txBox="1"/>
          <p:nvPr/>
        </p:nvSpPr>
        <p:spPr>
          <a:xfrm>
            <a:off x="6626488" y="5311169"/>
            <a:ext cx="1604894" cy="31432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13000"/>
              </a:lnSpc>
            </a:pPr>
            <a:r>
              <a:rPr lang="en-US" sz="1700" dirty="0" err="1">
                <a:solidFill>
                  <a:schemeClr val="bg1"/>
                </a:solidFill>
                <a:cs typeface="+mn-ea"/>
                <a:sym typeface="+mn-lt"/>
              </a:rPr>
              <a:t>汪新国</a:t>
            </a:r>
            <a:endParaRPr 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752EE5D7-4FBE-4CB6-870B-33FCDBC63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584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62972" y="5750052"/>
            <a:ext cx="485775" cy="485775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6C4A9D60-55FC-452F-952D-C07BD11A68AD}"/>
              </a:ext>
            </a:extLst>
          </p:cNvPr>
          <p:cNvSpPr txBox="1"/>
          <p:nvPr/>
        </p:nvSpPr>
        <p:spPr>
          <a:xfrm>
            <a:off x="5948747" y="5845302"/>
            <a:ext cx="790575" cy="29527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05000"/>
              </a:lnSpc>
            </a:pPr>
            <a:r>
              <a:rPr lang="en-US" sz="1700">
                <a:solidFill>
                  <a:schemeClr val="bg1"/>
                </a:solidFill>
                <a:cs typeface="+mn-ea"/>
                <a:sym typeface="+mn-lt"/>
              </a:rPr>
              <a:t>电话：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E46455C5-08AA-42AA-A7BD-4B145DC1C54A}"/>
              </a:ext>
            </a:extLst>
          </p:cNvPr>
          <p:cNvSpPr txBox="1"/>
          <p:nvPr/>
        </p:nvSpPr>
        <p:spPr>
          <a:xfrm>
            <a:off x="6596447" y="5845302"/>
            <a:ext cx="1634935" cy="31432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13000"/>
              </a:lnSpc>
            </a:pPr>
            <a:r>
              <a:rPr lang="en-US" sz="1700" dirty="0">
                <a:solidFill>
                  <a:schemeClr val="bg1"/>
                </a:solidFill>
                <a:cs typeface="+mn-ea"/>
                <a:sym typeface="+mn-lt"/>
              </a:rPr>
              <a:t>13911058165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0E453A0F-811F-489B-9DBB-67FDBFCE0651}"/>
              </a:ext>
            </a:extLst>
          </p:cNvPr>
          <p:cNvSpPr txBox="1"/>
          <p:nvPr/>
        </p:nvSpPr>
        <p:spPr>
          <a:xfrm>
            <a:off x="5939222" y="6339458"/>
            <a:ext cx="800100" cy="29527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05000"/>
              </a:lnSpc>
            </a:pPr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网站：</a:t>
            </a:r>
            <a:endParaRPr lang="en-US" sz="17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D073535D-A5D5-42F4-B045-410D3B05A2DF}"/>
              </a:ext>
            </a:extLst>
          </p:cNvPr>
          <p:cNvSpPr txBox="1"/>
          <p:nvPr/>
        </p:nvSpPr>
        <p:spPr>
          <a:xfrm>
            <a:off x="6520247" y="6321552"/>
            <a:ext cx="1711135" cy="314325"/>
          </a:xfrm>
          <a:prstGeom prst="rect">
            <a:avLst/>
          </a:prstGeom>
        </p:spPr>
        <p:txBody>
          <a:bodyPr lIns="68580" tIns="34290" rIns="68580" bIns="34290" rtlCol="0" anchor="t"/>
          <a:lstStyle/>
          <a:p>
            <a:pPr defTabSz="457200">
              <a:lnSpc>
                <a:spcPct val="113000"/>
              </a:lnSpc>
            </a:pPr>
            <a:r>
              <a:rPr lang="en-US" sz="1700">
                <a:solidFill>
                  <a:schemeClr val="bg1"/>
                </a:solidFill>
                <a:cs typeface="+mn-ea"/>
                <a:sym typeface="+mn-lt"/>
              </a:rPr>
              <a:t>  www.tijos.net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F18C684-0414-4050-82B3-1EB270EBE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7" y="5247168"/>
            <a:ext cx="1435773" cy="1435773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02164DB0-74B2-4ED2-9BED-A3128F9C61E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4584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45720" y="6292370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20">
            <a:extLst>
              <a:ext uri="{FF2B5EF4-FFF2-40B4-BE49-F238E27FC236}">
                <a16:creationId xmlns:a16="http://schemas.microsoft.com/office/drawing/2014/main" id="{3EC97C5D-CC9B-4729-83E9-DC694F360FDF}"/>
              </a:ext>
            </a:extLst>
          </p:cNvPr>
          <p:cNvSpPr/>
          <p:nvPr/>
        </p:nvSpPr>
        <p:spPr bwMode="auto">
          <a:xfrm>
            <a:off x="1447800" y="1015294"/>
            <a:ext cx="9144000" cy="5080705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12107"/>
            <a:endParaRPr lang="zh-CN" altLang="en-US" dirty="0">
              <a:highlight>
                <a:srgbClr val="FFFF00"/>
              </a:highlight>
              <a:cs typeface="+mn-ea"/>
              <a:sym typeface="+mn-lt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0EF96F27-0A4E-46AD-B5C1-F8F5072B7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957" y="1771366"/>
            <a:ext cx="5465734" cy="387908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431" tIns="27215" rIns="54431" bIns="27215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363" eaLnBrk="0" hangingPunct="0">
              <a:lnSpc>
                <a:spcPct val="150000"/>
              </a:lnSpc>
              <a:spcBef>
                <a:spcPts val="1200"/>
              </a:spcBef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钛极可编程边缘计算网关内置钛云物联自主知识产权的钛极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OS(</a:t>
            </a:r>
            <a:r>
              <a:rPr lang="en-US" altLang="zh-CN" sz="1400" dirty="0" err="1">
                <a:latin typeface="+mn-lt"/>
                <a:ea typeface="+mn-ea"/>
                <a:cs typeface="+mn-ea"/>
                <a:sym typeface="+mn-lt"/>
              </a:rPr>
              <a:t>TiJOS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物联网操作系统，支持用户通过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语言进行功能扩展，允许用户根据项目需求通过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语言开发相关所需的功能，如串口通讯， 协议解析，上传云端等等。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indent="360363" eaLnBrk="0" hangingPunct="0">
              <a:lnSpc>
                <a:spcPct val="150000"/>
              </a:lnSpc>
              <a:spcBef>
                <a:spcPts val="1200"/>
              </a:spcBef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TiGW200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是支持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4G Cat1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网络的可编程边缘计算网关之一，它提供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RS485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，可通过运营商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4G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网络将数据上报至云端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满足用户对设备的接入需求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并且能够符合主流的网络接入协议和公有云平台， 包括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MQTT, COAP, LWM2M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以及阿里云、腾讯云、中国移动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ONENET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、中国电信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AEP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等等。</a:t>
            </a:r>
          </a:p>
          <a:p>
            <a:pPr indent="360363" eaLnBrk="0" hangingPunct="0">
              <a:lnSpc>
                <a:spcPct val="150000"/>
              </a:lnSpc>
              <a:spcBef>
                <a:spcPts val="1200"/>
              </a:spcBef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钛极可编程边缘计算网关提供了丰富的文档和例程，并提供了大量开源驱动，如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MODBUS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等，方便用户可以快速的完成所需功能。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圆角矩形 23">
            <a:extLst>
              <a:ext uri="{FF2B5EF4-FFF2-40B4-BE49-F238E27FC236}">
                <a16:creationId xmlns:a16="http://schemas.microsoft.com/office/drawing/2014/main" id="{5A7D34ED-E4A5-42C9-935A-352378532B9B}"/>
              </a:ext>
            </a:extLst>
          </p:cNvPr>
          <p:cNvSpPr/>
          <p:nvPr/>
        </p:nvSpPr>
        <p:spPr bwMode="auto">
          <a:xfrm>
            <a:off x="1981200" y="702495"/>
            <a:ext cx="1626115" cy="57978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algn="ctr" defTabSz="816122"/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71E2A5-CBF2-4190-BCF1-9725202B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2375156" y="685800"/>
            <a:ext cx="1053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前言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127BBF-5F97-444A-AFA1-386A8799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05000"/>
            <a:ext cx="3351373" cy="3632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00B998-9DC9-48F1-B7EE-DD1422EBD4E9}"/>
              </a:ext>
            </a:extLst>
          </p:cNvPr>
          <p:cNvSpPr txBox="1"/>
          <p:nvPr/>
        </p:nvSpPr>
        <p:spPr>
          <a:xfrm>
            <a:off x="2194334" y="5888309"/>
            <a:ext cx="830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cs typeface="+mn-ea"/>
                <a:sym typeface="+mn-lt"/>
              </a:rPr>
              <a:t>支持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UDP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TCP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HTTP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MQTT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COAP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LWM2M</a:t>
            </a:r>
            <a:r>
              <a:rPr lang="zh-CN" altLang="en-US" dirty="0">
                <a:cs typeface="+mn-ea"/>
                <a:sym typeface="+mn-lt"/>
              </a:rPr>
              <a:t>等多种网络协议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D83D66-81EB-42E6-8D67-CA5CA389C004}"/>
              </a:ext>
            </a:extLst>
          </p:cNvPr>
          <p:cNvSpPr txBox="1"/>
          <p:nvPr/>
        </p:nvSpPr>
        <p:spPr>
          <a:xfrm>
            <a:off x="5870343" y="359901"/>
            <a:ext cx="344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多种网络协议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C67303E-B057-44AD-B9D5-A32504D86882}"/>
              </a:ext>
            </a:extLst>
          </p:cNvPr>
          <p:cNvSpPr/>
          <p:nvPr/>
        </p:nvSpPr>
        <p:spPr>
          <a:xfrm>
            <a:off x="1573385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BCF1D80-8592-403E-A283-6CA1FFC6D5DE}"/>
              </a:ext>
            </a:extLst>
          </p:cNvPr>
          <p:cNvSpPr/>
          <p:nvPr/>
        </p:nvSpPr>
        <p:spPr>
          <a:xfrm>
            <a:off x="3103984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6FE7E0D-6654-4791-87EF-EFEEFDA245D1}"/>
              </a:ext>
            </a:extLst>
          </p:cNvPr>
          <p:cNvSpPr/>
          <p:nvPr/>
        </p:nvSpPr>
        <p:spPr>
          <a:xfrm>
            <a:off x="4616152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5">
            <a:extLst>
              <a:ext uri="{FF2B5EF4-FFF2-40B4-BE49-F238E27FC236}">
                <a16:creationId xmlns:a16="http://schemas.microsoft.com/office/drawing/2014/main" id="{B2734FFA-29DD-4016-971E-30D58AAA779E}"/>
              </a:ext>
            </a:extLst>
          </p:cNvPr>
          <p:cNvSpPr txBox="1">
            <a:spLocks/>
          </p:cNvSpPr>
          <p:nvPr/>
        </p:nvSpPr>
        <p:spPr>
          <a:xfrm>
            <a:off x="3858816" y="1924223"/>
            <a:ext cx="1440160" cy="468065"/>
          </a:xfrm>
          <a:prstGeom prst="rect">
            <a:avLst/>
          </a:prstGeom>
        </p:spPr>
        <p:txBody>
          <a:bodyPr vert="horz" lIns="85981" tIns="42991" rIns="85981" bIns="42991" rtlCol="0" anchor="ctr">
            <a:noAutofit/>
          </a:bodyPr>
          <a:lstStyle>
            <a:lvl1pPr algn="ctr" defTabSz="859810" rtl="0" eaLnBrk="1" latinLnBrk="0" hangingPunct="1">
              <a:spcBef>
                <a:spcPct val="0"/>
              </a:spcBef>
              <a:buNone/>
              <a:defRPr sz="4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标题 4">
            <a:extLst>
              <a:ext uri="{FF2B5EF4-FFF2-40B4-BE49-F238E27FC236}">
                <a16:creationId xmlns:a16="http://schemas.microsoft.com/office/drawing/2014/main" id="{347FB974-BBBE-4A4A-9DB2-6B8D4BCA3DB4}"/>
              </a:ext>
            </a:extLst>
          </p:cNvPr>
          <p:cNvSpPr txBox="1">
            <a:spLocks/>
          </p:cNvSpPr>
          <p:nvPr/>
        </p:nvSpPr>
        <p:spPr>
          <a:xfrm>
            <a:off x="1447800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TCP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标题 4">
            <a:extLst>
              <a:ext uri="{FF2B5EF4-FFF2-40B4-BE49-F238E27FC236}">
                <a16:creationId xmlns:a16="http://schemas.microsoft.com/office/drawing/2014/main" id="{B51F469E-B26B-43BE-AB1F-A6A351CEEE47}"/>
              </a:ext>
            </a:extLst>
          </p:cNvPr>
          <p:cNvSpPr txBox="1">
            <a:spLocks/>
          </p:cNvSpPr>
          <p:nvPr/>
        </p:nvSpPr>
        <p:spPr>
          <a:xfrm>
            <a:off x="2959968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576201F-B17A-4411-A863-EA446465167A}"/>
              </a:ext>
            </a:extLst>
          </p:cNvPr>
          <p:cNvSpPr/>
          <p:nvPr/>
        </p:nvSpPr>
        <p:spPr>
          <a:xfrm>
            <a:off x="6128320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标题 4">
            <a:extLst>
              <a:ext uri="{FF2B5EF4-FFF2-40B4-BE49-F238E27FC236}">
                <a16:creationId xmlns:a16="http://schemas.microsoft.com/office/drawing/2014/main" id="{B24DFEB2-B20A-46E1-81EC-3A103481BF26}"/>
              </a:ext>
            </a:extLst>
          </p:cNvPr>
          <p:cNvSpPr txBox="1">
            <a:spLocks/>
          </p:cNvSpPr>
          <p:nvPr/>
        </p:nvSpPr>
        <p:spPr>
          <a:xfrm>
            <a:off x="4472136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MQTT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5B81D65-1BDE-4494-BD25-2A369CA4C8B9}"/>
              </a:ext>
            </a:extLst>
          </p:cNvPr>
          <p:cNvSpPr/>
          <p:nvPr/>
        </p:nvSpPr>
        <p:spPr>
          <a:xfrm>
            <a:off x="4832176" y="2683359"/>
            <a:ext cx="974985" cy="974985"/>
          </a:xfrm>
          <a:prstGeom prst="ellipse">
            <a:avLst/>
          </a:prstGeom>
          <a:noFill/>
          <a:ln>
            <a:solidFill>
              <a:srgbClr val="11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标题 4">
            <a:extLst>
              <a:ext uri="{FF2B5EF4-FFF2-40B4-BE49-F238E27FC236}">
                <a16:creationId xmlns:a16="http://schemas.microsoft.com/office/drawing/2014/main" id="{430851D2-70C5-4BCD-A372-C2AA4AC50172}"/>
              </a:ext>
            </a:extLst>
          </p:cNvPr>
          <p:cNvSpPr txBox="1">
            <a:spLocks/>
          </p:cNvSpPr>
          <p:nvPr/>
        </p:nvSpPr>
        <p:spPr>
          <a:xfrm>
            <a:off x="5984304" y="3739480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COAP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4727F06-9B55-408D-9CEC-0B5619096139}"/>
              </a:ext>
            </a:extLst>
          </p:cNvPr>
          <p:cNvGrpSpPr/>
          <p:nvPr/>
        </p:nvGrpSpPr>
        <p:grpSpPr>
          <a:xfrm>
            <a:off x="1807840" y="2683359"/>
            <a:ext cx="974985" cy="974985"/>
            <a:chOff x="3564632" y="2013384"/>
            <a:chExt cx="974985" cy="974985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77A89F3-E135-4855-8D82-D584A3561A0B}"/>
                </a:ext>
              </a:extLst>
            </p:cNvPr>
            <p:cNvSpPr/>
            <p:nvPr/>
          </p:nvSpPr>
          <p:spPr>
            <a:xfrm>
              <a:off x="3564632" y="2013384"/>
              <a:ext cx="974985" cy="974985"/>
            </a:xfrm>
            <a:prstGeom prst="ellipse">
              <a:avLst/>
            </a:prstGeom>
            <a:noFill/>
            <a:ln>
              <a:solidFill>
                <a:srgbClr val="114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0789166-6562-4051-B342-216B08FE8542}"/>
                </a:ext>
              </a:extLst>
            </p:cNvPr>
            <p:cNvGrpSpPr/>
            <p:nvPr/>
          </p:nvGrpSpPr>
          <p:grpSpPr>
            <a:xfrm>
              <a:off x="3736185" y="2107904"/>
              <a:ext cx="620535" cy="809182"/>
              <a:chOff x="6889388" y="2720789"/>
              <a:chExt cx="453350" cy="591172"/>
            </a:xfrm>
            <a:solidFill>
              <a:srgbClr val="0EDEBA"/>
            </a:solidFill>
          </p:grpSpPr>
          <p:sp>
            <p:nvSpPr>
              <p:cNvPr id="63" name="Freeform 197">
                <a:extLst>
                  <a:ext uri="{FF2B5EF4-FFF2-40B4-BE49-F238E27FC236}">
                    <a16:creationId xmlns:a16="http://schemas.microsoft.com/office/drawing/2014/main" id="{5669BA13-136B-4531-BE59-36BD23FD5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2489" y="2920264"/>
                <a:ext cx="250249" cy="391697"/>
              </a:xfrm>
              <a:custGeom>
                <a:avLst/>
                <a:gdLst>
                  <a:gd name="T0" fmla="*/ 18 w 29"/>
                  <a:gd name="T1" fmla="*/ 0 h 46"/>
                  <a:gd name="T2" fmla="*/ 18 w 29"/>
                  <a:gd name="T3" fmla="*/ 13 h 46"/>
                  <a:gd name="T4" fmla="*/ 29 w 29"/>
                  <a:gd name="T5" fmla="*/ 13 h 46"/>
                  <a:gd name="T6" fmla="*/ 29 w 29"/>
                  <a:gd name="T7" fmla="*/ 0 h 46"/>
                  <a:gd name="T8" fmla="*/ 18 w 29"/>
                  <a:gd name="T9" fmla="*/ 0 h 46"/>
                  <a:gd name="T10" fmla="*/ 0 w 29"/>
                  <a:gd name="T11" fmla="*/ 31 h 46"/>
                  <a:gd name="T12" fmla="*/ 14 w 29"/>
                  <a:gd name="T13" fmla="*/ 46 h 46"/>
                  <a:gd name="T14" fmla="*/ 29 w 29"/>
                  <a:gd name="T15" fmla="*/ 31 h 46"/>
                  <a:gd name="T16" fmla="*/ 29 w 29"/>
                  <a:gd name="T17" fmla="*/ 15 h 46"/>
                  <a:gd name="T18" fmla="*/ 0 w 29"/>
                  <a:gd name="T19" fmla="*/ 15 h 46"/>
                  <a:gd name="T20" fmla="*/ 0 w 29"/>
                  <a:gd name="T21" fmla="*/ 31 h 46"/>
                  <a:gd name="T22" fmla="*/ 15 w 29"/>
                  <a:gd name="T23" fmla="*/ 0 h 46"/>
                  <a:gd name="T24" fmla="*/ 0 w 29"/>
                  <a:gd name="T25" fmla="*/ 0 h 46"/>
                  <a:gd name="T26" fmla="*/ 0 w 29"/>
                  <a:gd name="T27" fmla="*/ 13 h 46"/>
                  <a:gd name="T28" fmla="*/ 15 w 29"/>
                  <a:gd name="T29" fmla="*/ 13 h 46"/>
                  <a:gd name="T30" fmla="*/ 15 w 29"/>
                  <a:gd name="T3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46">
                    <a:moveTo>
                      <a:pt x="18" y="0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18" y="0"/>
                    </a:lnTo>
                    <a:close/>
                    <a:moveTo>
                      <a:pt x="0" y="31"/>
                    </a:moveTo>
                    <a:cubicBezTo>
                      <a:pt x="0" y="39"/>
                      <a:pt x="6" y="46"/>
                      <a:pt x="14" y="46"/>
                    </a:cubicBezTo>
                    <a:cubicBezTo>
                      <a:pt x="22" y="46"/>
                      <a:pt x="29" y="39"/>
                      <a:pt x="29" y="3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31"/>
                    </a:lnTo>
                    <a:close/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114864"/>
              </a:solidFill>
              <a:ln>
                <a:solidFill>
                  <a:srgbClr val="114864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98">
                <a:extLst>
                  <a:ext uri="{FF2B5EF4-FFF2-40B4-BE49-F238E27FC236}">
                    <a16:creationId xmlns:a16="http://schemas.microsoft.com/office/drawing/2014/main" id="{94CFACDE-D845-418E-BEC9-02583E735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9388" y="2720789"/>
                <a:ext cx="333666" cy="301026"/>
              </a:xfrm>
              <a:custGeom>
                <a:avLst/>
                <a:gdLst>
                  <a:gd name="T0" fmla="*/ 0 w 39"/>
                  <a:gd name="T1" fmla="*/ 20 h 35"/>
                  <a:gd name="T2" fmla="*/ 19 w 39"/>
                  <a:gd name="T3" fmla="*/ 0 h 35"/>
                  <a:gd name="T4" fmla="*/ 19 w 39"/>
                  <a:gd name="T5" fmla="*/ 0 h 35"/>
                  <a:gd name="T6" fmla="*/ 39 w 39"/>
                  <a:gd name="T7" fmla="*/ 20 h 35"/>
                  <a:gd name="T8" fmla="*/ 39 w 39"/>
                  <a:gd name="T9" fmla="*/ 20 h 35"/>
                  <a:gd name="T10" fmla="*/ 36 w 39"/>
                  <a:gd name="T11" fmla="*/ 20 h 35"/>
                  <a:gd name="T12" fmla="*/ 31 w 39"/>
                  <a:gd name="T13" fmla="*/ 8 h 35"/>
                  <a:gd name="T14" fmla="*/ 31 w 39"/>
                  <a:gd name="T15" fmla="*/ 8 h 35"/>
                  <a:gd name="T16" fmla="*/ 19 w 39"/>
                  <a:gd name="T17" fmla="*/ 3 h 35"/>
                  <a:gd name="T18" fmla="*/ 19 w 39"/>
                  <a:gd name="T19" fmla="*/ 3 h 35"/>
                  <a:gd name="T20" fmla="*/ 7 w 39"/>
                  <a:gd name="T21" fmla="*/ 8 h 35"/>
                  <a:gd name="T22" fmla="*/ 7 w 39"/>
                  <a:gd name="T23" fmla="*/ 8 h 35"/>
                  <a:gd name="T24" fmla="*/ 3 w 39"/>
                  <a:gd name="T25" fmla="*/ 20 h 35"/>
                  <a:gd name="T26" fmla="*/ 3 w 39"/>
                  <a:gd name="T27" fmla="*/ 20 h 35"/>
                  <a:gd name="T28" fmla="*/ 8 w 39"/>
                  <a:gd name="T29" fmla="*/ 32 h 35"/>
                  <a:gd name="T30" fmla="*/ 8 w 39"/>
                  <a:gd name="T31" fmla="*/ 32 h 35"/>
                  <a:gd name="T32" fmla="*/ 6 w 39"/>
                  <a:gd name="T33" fmla="*/ 35 h 35"/>
                  <a:gd name="T34" fmla="*/ 0 w 39"/>
                  <a:gd name="T35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5">
                    <a:moveTo>
                      <a:pt x="0" y="20"/>
                    </a:moveTo>
                    <a:cubicBezTo>
                      <a:pt x="0" y="9"/>
                      <a:pt x="8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0" y="1"/>
                      <a:pt x="39" y="9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6"/>
                      <a:pt x="34" y="11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8" y="5"/>
                      <a:pt x="24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5" y="3"/>
                      <a:pt x="10" y="5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4" y="11"/>
                      <a:pt x="3" y="16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5"/>
                      <a:pt x="5" y="29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rgbClr val="114864"/>
              </a:solidFill>
              <a:ln>
                <a:solidFill>
                  <a:srgbClr val="114864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椭圆 65">
            <a:extLst>
              <a:ext uri="{FF2B5EF4-FFF2-40B4-BE49-F238E27FC236}">
                <a16:creationId xmlns:a16="http://schemas.microsoft.com/office/drawing/2014/main" id="{865B140F-C61C-41EE-9782-D639D0685E82}"/>
              </a:ext>
            </a:extLst>
          </p:cNvPr>
          <p:cNvSpPr/>
          <p:nvPr/>
        </p:nvSpPr>
        <p:spPr>
          <a:xfrm>
            <a:off x="6344344" y="2683359"/>
            <a:ext cx="974985" cy="974985"/>
          </a:xfrm>
          <a:prstGeom prst="ellipse">
            <a:avLst/>
          </a:prstGeom>
          <a:noFill/>
          <a:ln>
            <a:solidFill>
              <a:srgbClr val="11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9953942-29EB-4D1E-BF7D-66C25B4CDCF1}"/>
              </a:ext>
            </a:extLst>
          </p:cNvPr>
          <p:cNvGrpSpPr/>
          <p:nvPr/>
        </p:nvGrpSpPr>
        <p:grpSpPr>
          <a:xfrm>
            <a:off x="3320008" y="2683359"/>
            <a:ext cx="974985" cy="974985"/>
            <a:chOff x="5076800" y="2013384"/>
            <a:chExt cx="974985" cy="974985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F5BE60C-188F-452A-8508-D0D3F8A89FA6}"/>
                </a:ext>
              </a:extLst>
            </p:cNvPr>
            <p:cNvSpPr/>
            <p:nvPr/>
          </p:nvSpPr>
          <p:spPr>
            <a:xfrm>
              <a:off x="5076800" y="2013384"/>
              <a:ext cx="974985" cy="974985"/>
            </a:xfrm>
            <a:prstGeom prst="ellipse">
              <a:avLst/>
            </a:prstGeom>
            <a:noFill/>
            <a:ln>
              <a:solidFill>
                <a:srgbClr val="114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6">
              <a:extLst>
                <a:ext uri="{FF2B5EF4-FFF2-40B4-BE49-F238E27FC236}">
                  <a16:creationId xmlns:a16="http://schemas.microsoft.com/office/drawing/2014/main" id="{393FE3A5-547E-4FFE-AB4D-8A2347622A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10638" y="2160655"/>
              <a:ext cx="542023" cy="655195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114864"/>
            </a:solidFill>
            <a:ln>
              <a:solidFill>
                <a:srgbClr val="11486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6521CA67-548D-4BD5-B14B-F8C26B81DFF0}"/>
              </a:ext>
            </a:extLst>
          </p:cNvPr>
          <p:cNvSpPr/>
          <p:nvPr/>
        </p:nvSpPr>
        <p:spPr>
          <a:xfrm>
            <a:off x="4392741" y="5268809"/>
            <a:ext cx="504056" cy="45719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EF6C51C-4884-44F5-AB6D-2A4386C065AF}"/>
              </a:ext>
            </a:extLst>
          </p:cNvPr>
          <p:cNvSpPr/>
          <p:nvPr/>
        </p:nvSpPr>
        <p:spPr>
          <a:xfrm>
            <a:off x="4968805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4B30D3E-FF2F-4CB8-9142-D5231CC13B4B}"/>
              </a:ext>
            </a:extLst>
          </p:cNvPr>
          <p:cNvSpPr/>
          <p:nvPr/>
        </p:nvSpPr>
        <p:spPr>
          <a:xfrm>
            <a:off x="5544869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E4B864E-AC38-4329-BC4F-4F7A50007736}"/>
              </a:ext>
            </a:extLst>
          </p:cNvPr>
          <p:cNvSpPr/>
          <p:nvPr/>
        </p:nvSpPr>
        <p:spPr>
          <a:xfrm>
            <a:off x="6120933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082FC91-9F23-45B3-B1B3-09375D40943A}"/>
              </a:ext>
            </a:extLst>
          </p:cNvPr>
          <p:cNvSpPr/>
          <p:nvPr/>
        </p:nvSpPr>
        <p:spPr>
          <a:xfrm>
            <a:off x="6696997" y="5268809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507CCF2-AAE2-41F4-A41E-BEB9E4DD6E64}"/>
              </a:ext>
            </a:extLst>
          </p:cNvPr>
          <p:cNvSpPr/>
          <p:nvPr/>
        </p:nvSpPr>
        <p:spPr>
          <a:xfrm>
            <a:off x="7640488" y="2362200"/>
            <a:ext cx="144016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CCF69C1F-C890-4E56-9A37-80382C1AD16A}"/>
              </a:ext>
            </a:extLst>
          </p:cNvPr>
          <p:cNvSpPr/>
          <p:nvPr/>
        </p:nvSpPr>
        <p:spPr>
          <a:xfrm>
            <a:off x="7856240" y="2691369"/>
            <a:ext cx="974985" cy="974985"/>
          </a:xfrm>
          <a:prstGeom prst="ellipse">
            <a:avLst/>
          </a:prstGeom>
          <a:noFill/>
          <a:ln>
            <a:solidFill>
              <a:srgbClr val="11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E83E0F-5722-4985-9DE3-4327816BE900}"/>
              </a:ext>
            </a:extLst>
          </p:cNvPr>
          <p:cNvSpPr/>
          <p:nvPr/>
        </p:nvSpPr>
        <p:spPr>
          <a:xfrm>
            <a:off x="7268344" y="5268808"/>
            <a:ext cx="50405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FA6F08-A0A6-4D4B-A20C-01FB2AF1C96A}"/>
              </a:ext>
            </a:extLst>
          </p:cNvPr>
          <p:cNvGrpSpPr/>
          <p:nvPr/>
        </p:nvGrpSpPr>
        <p:grpSpPr>
          <a:xfrm>
            <a:off x="8088455" y="2945397"/>
            <a:ext cx="529785" cy="466927"/>
            <a:chOff x="9293225" y="2714625"/>
            <a:chExt cx="374651" cy="330200"/>
          </a:xfrm>
          <a:solidFill>
            <a:srgbClr val="114864"/>
          </a:solidFill>
        </p:grpSpPr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9FDB11F8-AF93-428C-A930-C3C5FF8A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3225" y="2774950"/>
              <a:ext cx="374650" cy="269875"/>
            </a:xfrm>
            <a:custGeom>
              <a:avLst/>
              <a:gdLst>
                <a:gd name="T0" fmla="*/ 189 w 236"/>
                <a:gd name="T1" fmla="*/ 92 h 170"/>
                <a:gd name="T2" fmla="*/ 220 w 236"/>
                <a:gd name="T3" fmla="*/ 123 h 170"/>
                <a:gd name="T4" fmla="*/ 163 w 236"/>
                <a:gd name="T5" fmla="*/ 123 h 170"/>
                <a:gd name="T6" fmla="*/ 47 w 236"/>
                <a:gd name="T7" fmla="*/ 0 h 170"/>
                <a:gd name="T8" fmla="*/ 0 w 236"/>
                <a:gd name="T9" fmla="*/ 0 h 170"/>
                <a:gd name="T10" fmla="*/ 0 w 236"/>
                <a:gd name="T11" fmla="*/ 9 h 170"/>
                <a:gd name="T12" fmla="*/ 42 w 236"/>
                <a:gd name="T13" fmla="*/ 9 h 170"/>
                <a:gd name="T14" fmla="*/ 158 w 236"/>
                <a:gd name="T15" fmla="*/ 133 h 170"/>
                <a:gd name="T16" fmla="*/ 220 w 236"/>
                <a:gd name="T17" fmla="*/ 133 h 170"/>
                <a:gd name="T18" fmla="*/ 189 w 236"/>
                <a:gd name="T19" fmla="*/ 163 h 170"/>
                <a:gd name="T20" fmla="*/ 194 w 236"/>
                <a:gd name="T21" fmla="*/ 170 h 170"/>
                <a:gd name="T22" fmla="*/ 236 w 236"/>
                <a:gd name="T23" fmla="*/ 128 h 170"/>
                <a:gd name="T24" fmla="*/ 194 w 236"/>
                <a:gd name="T25" fmla="*/ 85 h 170"/>
                <a:gd name="T26" fmla="*/ 189 w 236"/>
                <a:gd name="T27" fmla="*/ 9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170">
                  <a:moveTo>
                    <a:pt x="189" y="92"/>
                  </a:moveTo>
                  <a:lnTo>
                    <a:pt x="220" y="123"/>
                  </a:lnTo>
                  <a:lnTo>
                    <a:pt x="163" y="12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42" y="9"/>
                  </a:lnTo>
                  <a:lnTo>
                    <a:pt x="158" y="133"/>
                  </a:lnTo>
                  <a:lnTo>
                    <a:pt x="220" y="133"/>
                  </a:lnTo>
                  <a:lnTo>
                    <a:pt x="189" y="163"/>
                  </a:lnTo>
                  <a:lnTo>
                    <a:pt x="194" y="170"/>
                  </a:lnTo>
                  <a:lnTo>
                    <a:pt x="236" y="128"/>
                  </a:lnTo>
                  <a:lnTo>
                    <a:pt x="194" y="85"/>
                  </a:lnTo>
                  <a:lnTo>
                    <a:pt x="189" y="9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30CB15D3-EF5D-42EF-8CA8-6469C6575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3225" y="2895600"/>
              <a:ext cx="149225" cy="90488"/>
            </a:xfrm>
            <a:custGeom>
              <a:avLst/>
              <a:gdLst>
                <a:gd name="T0" fmla="*/ 42 w 94"/>
                <a:gd name="T1" fmla="*/ 47 h 57"/>
                <a:gd name="T2" fmla="*/ 0 w 94"/>
                <a:gd name="T3" fmla="*/ 47 h 57"/>
                <a:gd name="T4" fmla="*/ 0 w 94"/>
                <a:gd name="T5" fmla="*/ 57 h 57"/>
                <a:gd name="T6" fmla="*/ 47 w 94"/>
                <a:gd name="T7" fmla="*/ 57 h 57"/>
                <a:gd name="T8" fmla="*/ 94 w 94"/>
                <a:gd name="T9" fmla="*/ 7 h 57"/>
                <a:gd name="T10" fmla="*/ 87 w 94"/>
                <a:gd name="T11" fmla="*/ 0 h 57"/>
                <a:gd name="T12" fmla="*/ 42 w 94"/>
                <a:gd name="T13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7">
                  <a:moveTo>
                    <a:pt x="42" y="47"/>
                  </a:moveTo>
                  <a:lnTo>
                    <a:pt x="0" y="47"/>
                  </a:lnTo>
                  <a:lnTo>
                    <a:pt x="0" y="57"/>
                  </a:lnTo>
                  <a:lnTo>
                    <a:pt x="47" y="57"/>
                  </a:lnTo>
                  <a:lnTo>
                    <a:pt x="94" y="7"/>
                  </a:lnTo>
                  <a:lnTo>
                    <a:pt x="87" y="0"/>
                  </a:lnTo>
                  <a:lnTo>
                    <a:pt x="42" y="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7509F720-60C2-4610-AF1C-7008F402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2714625"/>
              <a:ext cx="195263" cy="146050"/>
            </a:xfrm>
            <a:custGeom>
              <a:avLst/>
              <a:gdLst>
                <a:gd name="T0" fmla="*/ 50 w 123"/>
                <a:gd name="T1" fmla="*/ 47 h 92"/>
                <a:gd name="T2" fmla="*/ 107 w 123"/>
                <a:gd name="T3" fmla="*/ 47 h 92"/>
                <a:gd name="T4" fmla="*/ 76 w 123"/>
                <a:gd name="T5" fmla="*/ 78 h 92"/>
                <a:gd name="T6" fmla="*/ 81 w 123"/>
                <a:gd name="T7" fmla="*/ 85 h 92"/>
                <a:gd name="T8" fmla="*/ 123 w 123"/>
                <a:gd name="T9" fmla="*/ 43 h 92"/>
                <a:gd name="T10" fmla="*/ 81 w 123"/>
                <a:gd name="T11" fmla="*/ 0 h 92"/>
                <a:gd name="T12" fmla="*/ 76 w 123"/>
                <a:gd name="T13" fmla="*/ 7 h 92"/>
                <a:gd name="T14" fmla="*/ 107 w 123"/>
                <a:gd name="T15" fmla="*/ 38 h 92"/>
                <a:gd name="T16" fmla="*/ 45 w 123"/>
                <a:gd name="T17" fmla="*/ 38 h 92"/>
                <a:gd name="T18" fmla="*/ 0 w 123"/>
                <a:gd name="T19" fmla="*/ 88 h 92"/>
                <a:gd name="T20" fmla="*/ 7 w 123"/>
                <a:gd name="T21" fmla="*/ 92 h 92"/>
                <a:gd name="T22" fmla="*/ 50 w 123"/>
                <a:gd name="T23" fmla="*/ 4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92">
                  <a:moveTo>
                    <a:pt x="50" y="47"/>
                  </a:moveTo>
                  <a:lnTo>
                    <a:pt x="107" y="47"/>
                  </a:lnTo>
                  <a:lnTo>
                    <a:pt x="76" y="78"/>
                  </a:lnTo>
                  <a:lnTo>
                    <a:pt x="81" y="85"/>
                  </a:lnTo>
                  <a:lnTo>
                    <a:pt x="123" y="43"/>
                  </a:lnTo>
                  <a:lnTo>
                    <a:pt x="81" y="0"/>
                  </a:lnTo>
                  <a:lnTo>
                    <a:pt x="76" y="7"/>
                  </a:lnTo>
                  <a:lnTo>
                    <a:pt x="107" y="38"/>
                  </a:lnTo>
                  <a:lnTo>
                    <a:pt x="45" y="38"/>
                  </a:lnTo>
                  <a:lnTo>
                    <a:pt x="0" y="88"/>
                  </a:lnTo>
                  <a:lnTo>
                    <a:pt x="7" y="92"/>
                  </a:lnTo>
                  <a:lnTo>
                    <a:pt x="50" y="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8" name="标题 4">
            <a:extLst>
              <a:ext uri="{FF2B5EF4-FFF2-40B4-BE49-F238E27FC236}">
                <a16:creationId xmlns:a16="http://schemas.microsoft.com/office/drawing/2014/main" id="{D76817E2-1B25-4AD3-A82E-8EDD019A2A4B}"/>
              </a:ext>
            </a:extLst>
          </p:cNvPr>
          <p:cNvSpPr txBox="1">
            <a:spLocks/>
          </p:cNvSpPr>
          <p:nvPr/>
        </p:nvSpPr>
        <p:spPr>
          <a:xfrm>
            <a:off x="7478027" y="3734632"/>
            <a:ext cx="1728192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LWM2M</a:t>
            </a:r>
            <a:r>
              <a:rPr lang="zh-CN" altLang="en-US" sz="1800" dirty="0">
                <a:solidFill>
                  <a:srgbClr val="114864"/>
                </a:solidFill>
                <a:latin typeface="+mn-lt"/>
                <a:ea typeface="+mn-ea"/>
                <a:cs typeface="+mn-ea"/>
                <a:sym typeface="+mn-lt"/>
              </a:rPr>
              <a:t>协议</a:t>
            </a:r>
            <a:endParaRPr lang="zh-CN" altLang="en-US" sz="1100" dirty="0">
              <a:solidFill>
                <a:srgbClr val="11486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4E8C837-3598-4BFF-97CD-5D5C3D970475}"/>
              </a:ext>
            </a:extLst>
          </p:cNvPr>
          <p:cNvGrpSpPr/>
          <p:nvPr/>
        </p:nvGrpSpPr>
        <p:grpSpPr>
          <a:xfrm>
            <a:off x="4993139" y="2951884"/>
            <a:ext cx="653058" cy="437934"/>
            <a:chOff x="2524125" y="4014788"/>
            <a:chExt cx="404813" cy="271463"/>
          </a:xfrm>
          <a:solidFill>
            <a:srgbClr val="114864"/>
          </a:solidFill>
        </p:grpSpPr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CA230E75-6805-43A2-96D8-B90F2E61A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4125" y="4014788"/>
              <a:ext cx="404813" cy="271463"/>
            </a:xfrm>
            <a:custGeom>
              <a:avLst/>
              <a:gdLst>
                <a:gd name="T0" fmla="*/ 102 w 108"/>
                <a:gd name="T1" fmla="*/ 0 h 72"/>
                <a:gd name="T2" fmla="*/ 6 w 108"/>
                <a:gd name="T3" fmla="*/ 0 h 72"/>
                <a:gd name="T4" fmla="*/ 0 w 108"/>
                <a:gd name="T5" fmla="*/ 6 h 72"/>
                <a:gd name="T6" fmla="*/ 0 w 108"/>
                <a:gd name="T7" fmla="*/ 12 h 72"/>
                <a:gd name="T8" fmla="*/ 0 w 108"/>
                <a:gd name="T9" fmla="*/ 28 h 72"/>
                <a:gd name="T10" fmla="*/ 0 w 108"/>
                <a:gd name="T11" fmla="*/ 66 h 72"/>
                <a:gd name="T12" fmla="*/ 6 w 108"/>
                <a:gd name="T13" fmla="*/ 72 h 72"/>
                <a:gd name="T14" fmla="*/ 102 w 108"/>
                <a:gd name="T15" fmla="*/ 72 h 72"/>
                <a:gd name="T16" fmla="*/ 108 w 108"/>
                <a:gd name="T17" fmla="*/ 66 h 72"/>
                <a:gd name="T18" fmla="*/ 108 w 108"/>
                <a:gd name="T19" fmla="*/ 28 h 72"/>
                <a:gd name="T20" fmla="*/ 108 w 108"/>
                <a:gd name="T21" fmla="*/ 12 h 72"/>
                <a:gd name="T22" fmla="*/ 108 w 108"/>
                <a:gd name="T23" fmla="*/ 6 h 72"/>
                <a:gd name="T24" fmla="*/ 102 w 108"/>
                <a:gd name="T25" fmla="*/ 0 h 72"/>
                <a:gd name="T26" fmla="*/ 4 w 108"/>
                <a:gd name="T27" fmla="*/ 16 h 72"/>
                <a:gd name="T28" fmla="*/ 104 w 108"/>
                <a:gd name="T29" fmla="*/ 16 h 72"/>
                <a:gd name="T30" fmla="*/ 104 w 108"/>
                <a:gd name="T31" fmla="*/ 24 h 72"/>
                <a:gd name="T32" fmla="*/ 4 w 108"/>
                <a:gd name="T33" fmla="*/ 24 h 72"/>
                <a:gd name="T34" fmla="*/ 4 w 108"/>
                <a:gd name="T35" fmla="*/ 16 h 72"/>
                <a:gd name="T36" fmla="*/ 104 w 108"/>
                <a:gd name="T37" fmla="*/ 66 h 72"/>
                <a:gd name="T38" fmla="*/ 102 w 108"/>
                <a:gd name="T39" fmla="*/ 68 h 72"/>
                <a:gd name="T40" fmla="*/ 6 w 108"/>
                <a:gd name="T41" fmla="*/ 68 h 72"/>
                <a:gd name="T42" fmla="*/ 4 w 108"/>
                <a:gd name="T43" fmla="*/ 66 h 72"/>
                <a:gd name="T44" fmla="*/ 4 w 108"/>
                <a:gd name="T45" fmla="*/ 28 h 72"/>
                <a:gd name="T46" fmla="*/ 104 w 108"/>
                <a:gd name="T47" fmla="*/ 28 h 72"/>
                <a:gd name="T48" fmla="*/ 104 w 108"/>
                <a:gd name="T49" fmla="*/ 66 h 72"/>
                <a:gd name="T50" fmla="*/ 4 w 108"/>
                <a:gd name="T51" fmla="*/ 12 h 72"/>
                <a:gd name="T52" fmla="*/ 4 w 108"/>
                <a:gd name="T53" fmla="*/ 6 h 72"/>
                <a:gd name="T54" fmla="*/ 6 w 108"/>
                <a:gd name="T55" fmla="*/ 4 h 72"/>
                <a:gd name="T56" fmla="*/ 102 w 108"/>
                <a:gd name="T57" fmla="*/ 4 h 72"/>
                <a:gd name="T58" fmla="*/ 104 w 108"/>
                <a:gd name="T59" fmla="*/ 6 h 72"/>
                <a:gd name="T60" fmla="*/ 104 w 108"/>
                <a:gd name="T61" fmla="*/ 12 h 72"/>
                <a:gd name="T62" fmla="*/ 4 w 108"/>
                <a:gd name="T63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72">
                  <a:moveTo>
                    <a:pt x="10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3" y="72"/>
                    <a:pt x="6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6" y="72"/>
                    <a:pt x="108" y="69"/>
                    <a:pt x="108" y="66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2"/>
                    <a:pt x="106" y="0"/>
                    <a:pt x="102" y="0"/>
                  </a:cubicBezTo>
                  <a:close/>
                  <a:moveTo>
                    <a:pt x="4" y="16"/>
                  </a:moveTo>
                  <a:cubicBezTo>
                    <a:pt x="104" y="16"/>
                    <a:pt x="104" y="16"/>
                    <a:pt x="104" y="1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4" y="16"/>
                  </a:lnTo>
                  <a:close/>
                  <a:moveTo>
                    <a:pt x="104" y="66"/>
                  </a:moveTo>
                  <a:cubicBezTo>
                    <a:pt x="104" y="67"/>
                    <a:pt x="103" y="68"/>
                    <a:pt x="10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7"/>
                    <a:pt x="4" y="6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4" y="66"/>
                  </a:lnTo>
                  <a:close/>
                  <a:moveTo>
                    <a:pt x="4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3" y="4"/>
                    <a:pt x="104" y="5"/>
                    <a:pt x="104" y="6"/>
                  </a:cubicBezTo>
                  <a:cubicBezTo>
                    <a:pt x="104" y="12"/>
                    <a:pt x="104" y="12"/>
                    <a:pt x="104" y="12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Rectangle 42">
              <a:extLst>
                <a:ext uri="{FF2B5EF4-FFF2-40B4-BE49-F238E27FC236}">
                  <a16:creationId xmlns:a16="http://schemas.microsoft.com/office/drawing/2014/main" id="{D26AB563-B679-4E96-9969-E0706DEE6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4225925"/>
              <a:ext cx="150813" cy="1587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Rectangle 43">
              <a:extLst>
                <a:ext uri="{FF2B5EF4-FFF2-40B4-BE49-F238E27FC236}">
                  <a16:creationId xmlns:a16="http://schemas.microsoft.com/office/drawing/2014/main" id="{2094050F-FDD9-4742-BF42-09FB0A78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75" y="4181475"/>
              <a:ext cx="90488" cy="14288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A818E5EE-7D45-438A-805D-EA35D7B4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163" y="4211638"/>
              <a:ext cx="60325" cy="30163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  <a:gd name="T14" fmla="*/ 0 w 16"/>
                <a:gd name="T15" fmla="*/ 4 h 8"/>
                <a:gd name="T16" fmla="*/ 4 w 1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89A3C9E-BB85-4E27-9609-155C9D7D27B7}"/>
              </a:ext>
            </a:extLst>
          </p:cNvPr>
          <p:cNvGrpSpPr/>
          <p:nvPr/>
        </p:nvGrpSpPr>
        <p:grpSpPr>
          <a:xfrm>
            <a:off x="6526993" y="2897184"/>
            <a:ext cx="595141" cy="585464"/>
            <a:chOff x="5227638" y="5248275"/>
            <a:chExt cx="390525" cy="384175"/>
          </a:xfrm>
          <a:solidFill>
            <a:srgbClr val="114864"/>
          </a:solidFill>
        </p:grpSpPr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EBEDE896-A38F-4377-B72F-C1B1D45C5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738" y="5248275"/>
              <a:ext cx="225425" cy="263525"/>
            </a:xfrm>
            <a:custGeom>
              <a:avLst/>
              <a:gdLst>
                <a:gd name="T0" fmla="*/ 13 w 60"/>
                <a:gd name="T1" fmla="*/ 70 h 70"/>
                <a:gd name="T2" fmla="*/ 0 w 60"/>
                <a:gd name="T3" fmla="*/ 64 h 70"/>
                <a:gd name="T4" fmla="*/ 3 w 60"/>
                <a:gd name="T5" fmla="*/ 61 h 70"/>
                <a:gd name="T6" fmla="*/ 24 w 60"/>
                <a:gd name="T7" fmla="*/ 61 h 70"/>
                <a:gd name="T8" fmla="*/ 49 w 60"/>
                <a:gd name="T9" fmla="*/ 36 h 70"/>
                <a:gd name="T10" fmla="*/ 49 w 60"/>
                <a:gd name="T11" fmla="*/ 15 h 70"/>
                <a:gd name="T12" fmla="*/ 45 w 60"/>
                <a:gd name="T13" fmla="*/ 10 h 70"/>
                <a:gd name="T14" fmla="*/ 23 w 60"/>
                <a:gd name="T15" fmla="*/ 10 h 70"/>
                <a:gd name="T16" fmla="*/ 6 w 60"/>
                <a:gd name="T17" fmla="*/ 28 h 70"/>
                <a:gd name="T18" fmla="*/ 3 w 60"/>
                <a:gd name="T19" fmla="*/ 25 h 70"/>
                <a:gd name="T20" fmla="*/ 21 w 60"/>
                <a:gd name="T21" fmla="*/ 7 h 70"/>
                <a:gd name="T22" fmla="*/ 47 w 60"/>
                <a:gd name="T23" fmla="*/ 7 h 70"/>
                <a:gd name="T24" fmla="*/ 52 w 60"/>
                <a:gd name="T25" fmla="*/ 12 h 70"/>
                <a:gd name="T26" fmla="*/ 52 w 60"/>
                <a:gd name="T27" fmla="*/ 39 h 70"/>
                <a:gd name="T28" fmla="*/ 27 w 60"/>
                <a:gd name="T29" fmla="*/ 64 h 70"/>
                <a:gd name="T30" fmla="*/ 13 w 60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70">
                  <a:moveTo>
                    <a:pt x="13" y="70"/>
                  </a:moveTo>
                  <a:cubicBezTo>
                    <a:pt x="9" y="70"/>
                    <a:pt x="4" y="68"/>
                    <a:pt x="0" y="64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9" y="67"/>
                    <a:pt x="18" y="67"/>
                    <a:pt x="24" y="61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5" y="30"/>
                    <a:pt x="55" y="21"/>
                    <a:pt x="49" y="15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29" y="4"/>
                    <a:pt x="23" y="10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0"/>
                    <a:pt x="40" y="0"/>
                    <a:pt x="47" y="7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60" y="19"/>
                    <a:pt x="60" y="31"/>
                    <a:pt x="52" y="39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3" y="68"/>
                    <a:pt x="18" y="70"/>
                    <a:pt x="13" y="7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76">
              <a:extLst>
                <a:ext uri="{FF2B5EF4-FFF2-40B4-BE49-F238E27FC236}">
                  <a16:creationId xmlns:a16="http://schemas.microsoft.com/office/drawing/2014/main" id="{CE858121-7DE6-4DED-9EE6-047291BCA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38" y="5368925"/>
              <a:ext cx="239713" cy="263525"/>
            </a:xfrm>
            <a:custGeom>
              <a:avLst/>
              <a:gdLst>
                <a:gd name="T0" fmla="*/ 25 w 64"/>
                <a:gd name="T1" fmla="*/ 70 h 70"/>
                <a:gd name="T2" fmla="*/ 12 w 64"/>
                <a:gd name="T3" fmla="*/ 64 h 70"/>
                <a:gd name="T4" fmla="*/ 7 w 64"/>
                <a:gd name="T5" fmla="*/ 59 h 70"/>
                <a:gd name="T6" fmla="*/ 7 w 64"/>
                <a:gd name="T7" fmla="*/ 32 h 70"/>
                <a:gd name="T8" fmla="*/ 33 w 64"/>
                <a:gd name="T9" fmla="*/ 7 h 70"/>
                <a:gd name="T10" fmla="*/ 59 w 64"/>
                <a:gd name="T11" fmla="*/ 7 h 70"/>
                <a:gd name="T12" fmla="*/ 64 w 64"/>
                <a:gd name="T13" fmla="*/ 12 h 70"/>
                <a:gd name="T14" fmla="*/ 61 w 64"/>
                <a:gd name="T15" fmla="*/ 15 h 70"/>
                <a:gd name="T16" fmla="*/ 57 w 64"/>
                <a:gd name="T17" fmla="*/ 10 h 70"/>
                <a:gd name="T18" fmla="*/ 35 w 64"/>
                <a:gd name="T19" fmla="*/ 10 h 70"/>
                <a:gd name="T20" fmla="*/ 10 w 64"/>
                <a:gd name="T21" fmla="*/ 35 h 70"/>
                <a:gd name="T22" fmla="*/ 10 w 64"/>
                <a:gd name="T23" fmla="*/ 57 h 70"/>
                <a:gd name="T24" fmla="*/ 15 w 64"/>
                <a:gd name="T25" fmla="*/ 61 h 70"/>
                <a:gd name="T26" fmla="*/ 25 w 64"/>
                <a:gd name="T27" fmla="*/ 66 h 70"/>
                <a:gd name="T28" fmla="*/ 36 w 64"/>
                <a:gd name="T29" fmla="*/ 61 h 70"/>
                <a:gd name="T30" fmla="*/ 53 w 64"/>
                <a:gd name="T31" fmla="*/ 45 h 70"/>
                <a:gd name="T32" fmla="*/ 56 w 64"/>
                <a:gd name="T33" fmla="*/ 47 h 70"/>
                <a:gd name="T34" fmla="*/ 39 w 64"/>
                <a:gd name="T35" fmla="*/ 64 h 70"/>
                <a:gd name="T36" fmla="*/ 25 w 64"/>
                <a:gd name="T3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70">
                  <a:moveTo>
                    <a:pt x="25" y="70"/>
                  </a:moveTo>
                  <a:cubicBezTo>
                    <a:pt x="20" y="70"/>
                    <a:pt x="16" y="68"/>
                    <a:pt x="12" y="6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0" y="52"/>
                    <a:pt x="0" y="40"/>
                    <a:pt x="7" y="32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40" y="0"/>
                    <a:pt x="52" y="0"/>
                    <a:pt x="59" y="7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1" y="4"/>
                    <a:pt x="41" y="4"/>
                    <a:pt x="35" y="1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4" y="41"/>
                    <a:pt x="4" y="51"/>
                    <a:pt x="10" y="5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8" y="64"/>
                    <a:pt x="21" y="66"/>
                    <a:pt x="25" y="66"/>
                  </a:cubicBezTo>
                  <a:cubicBezTo>
                    <a:pt x="30" y="66"/>
                    <a:pt x="33" y="64"/>
                    <a:pt x="36" y="6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5" y="68"/>
                    <a:pt x="31" y="70"/>
                    <a:pt x="25" y="7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D552EAEA-B4DC-4301-8C0A-86FB7C73CBE3}"/>
              </a:ext>
            </a:extLst>
          </p:cNvPr>
          <p:cNvSpPr/>
          <p:nvPr/>
        </p:nvSpPr>
        <p:spPr>
          <a:xfrm>
            <a:off x="9159280" y="2362200"/>
            <a:ext cx="1440160" cy="2376264"/>
          </a:xfrm>
          <a:prstGeom prst="rect">
            <a:avLst/>
          </a:prstGeom>
          <a:solidFill>
            <a:srgbClr val="11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标题 4">
            <a:extLst>
              <a:ext uri="{FF2B5EF4-FFF2-40B4-BE49-F238E27FC236}">
                <a16:creationId xmlns:a16="http://schemas.microsoft.com/office/drawing/2014/main" id="{4B7DED51-E509-4BB7-BDBF-5961323996FF}"/>
              </a:ext>
            </a:extLst>
          </p:cNvPr>
          <p:cNvSpPr txBox="1">
            <a:spLocks/>
          </p:cNvSpPr>
          <p:nvPr/>
        </p:nvSpPr>
        <p:spPr>
          <a:xfrm>
            <a:off x="9087272" y="3739480"/>
            <a:ext cx="1512168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其他协议</a:t>
            </a:r>
            <a:endParaRPr lang="zh-CN" altLang="en-US" sz="1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5D795EC-F29A-4D0C-8362-6B9F1CC55418}"/>
              </a:ext>
            </a:extLst>
          </p:cNvPr>
          <p:cNvSpPr/>
          <p:nvPr/>
        </p:nvSpPr>
        <p:spPr>
          <a:xfrm>
            <a:off x="9375304" y="2683359"/>
            <a:ext cx="974985" cy="97498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DA24C37-9A29-457C-87FC-AF0758E131C3}"/>
              </a:ext>
            </a:extLst>
          </p:cNvPr>
          <p:cNvSpPr/>
          <p:nvPr/>
        </p:nvSpPr>
        <p:spPr>
          <a:xfrm>
            <a:off x="9601200" y="3151922"/>
            <a:ext cx="79899" cy="79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5337DF6-A22B-4CAA-B4BD-049DC3515426}"/>
              </a:ext>
            </a:extLst>
          </p:cNvPr>
          <p:cNvSpPr/>
          <p:nvPr/>
        </p:nvSpPr>
        <p:spPr>
          <a:xfrm>
            <a:off x="9827096" y="3140891"/>
            <a:ext cx="79899" cy="79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D5733DC-755C-4DDD-A9B5-58A7A7F8CBAC}"/>
              </a:ext>
            </a:extLst>
          </p:cNvPr>
          <p:cNvSpPr/>
          <p:nvPr/>
        </p:nvSpPr>
        <p:spPr>
          <a:xfrm>
            <a:off x="10052992" y="3138911"/>
            <a:ext cx="79899" cy="79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19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9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70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4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45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45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25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8" grpId="0"/>
      <p:bldP spid="50" grpId="0"/>
      <p:bldP spid="51" grpId="0"/>
      <p:bldP spid="52" grpId="0" animBg="1"/>
      <p:bldP spid="53" grpId="0"/>
      <p:bldP spid="59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3" grpId="0" animBg="1"/>
      <p:bldP spid="88" grpId="0"/>
      <p:bldP spid="54" grpId="0" animBg="1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0" y="6225309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EEBD274-F73A-44D1-A867-B63D25D1A0A4}"/>
              </a:ext>
            </a:extLst>
          </p:cNvPr>
          <p:cNvSpPr txBox="1"/>
          <p:nvPr/>
        </p:nvSpPr>
        <p:spPr>
          <a:xfrm>
            <a:off x="5870343" y="359901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多种云平台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D17BECF0-96E8-459E-9B4F-325C749572B0}"/>
              </a:ext>
            </a:extLst>
          </p:cNvPr>
          <p:cNvSpPr txBox="1"/>
          <p:nvPr/>
        </p:nvSpPr>
        <p:spPr>
          <a:xfrm>
            <a:off x="1416048" y="1600200"/>
            <a:ext cx="9283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800" dirty="0">
                <a:cs typeface="+mn-ea"/>
                <a:sym typeface="+mn-lt"/>
              </a:rPr>
              <a:t>支持多种云平台</a:t>
            </a:r>
            <a:r>
              <a:rPr lang="en-US" altLang="zh-CN" sz="1800" dirty="0">
                <a:cs typeface="+mn-ea"/>
                <a:sym typeface="+mn-lt"/>
              </a:rPr>
              <a:t>, </a:t>
            </a:r>
            <a:r>
              <a:rPr lang="zh-CN" altLang="en-US" sz="1800" dirty="0">
                <a:cs typeface="+mn-ea"/>
                <a:sym typeface="+mn-lt"/>
              </a:rPr>
              <a:t>如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电信云</a:t>
            </a:r>
            <a:r>
              <a:rPr lang="en-US" altLang="zh-CN" sz="1800" dirty="0">
                <a:cs typeface="+mn-ea"/>
                <a:sym typeface="+mn-lt"/>
              </a:rPr>
              <a:t>,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华为云</a:t>
            </a:r>
            <a:r>
              <a:rPr lang="en-US" altLang="zh-CN" sz="1800" dirty="0">
                <a:cs typeface="+mn-ea"/>
                <a:sym typeface="+mn-lt"/>
              </a:rPr>
              <a:t>,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阿里云</a:t>
            </a:r>
            <a:r>
              <a:rPr lang="zh-CN" altLang="en-US" sz="18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腾讯云</a:t>
            </a:r>
            <a:r>
              <a:rPr lang="zh-CN" altLang="en-US" sz="1800" dirty="0">
                <a:cs typeface="+mn-ea"/>
                <a:sym typeface="+mn-lt"/>
              </a:rPr>
              <a:t>等公有云</a:t>
            </a:r>
            <a:r>
              <a:rPr lang="en-US" altLang="zh-CN" sz="1800" dirty="0">
                <a:cs typeface="+mn-ea"/>
                <a:sym typeface="+mn-lt"/>
              </a:rPr>
              <a:t>, </a:t>
            </a:r>
            <a:r>
              <a:rPr lang="zh-CN" altLang="en-US" sz="1800" dirty="0">
                <a:cs typeface="+mn-ea"/>
                <a:sym typeface="+mn-lt"/>
              </a:rPr>
              <a:t>以及用户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私有云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1CC5C63D-9616-4B25-BDB5-1DA30652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93" y="2554350"/>
            <a:ext cx="2526837" cy="3564741"/>
          </a:xfrm>
          <a:prstGeom prst="rect">
            <a:avLst/>
          </a:prstGeom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F3501ADF-B44B-4EE5-9C3F-18B0BA654114}"/>
              </a:ext>
            </a:extLst>
          </p:cNvPr>
          <p:cNvCxnSpPr/>
          <p:nvPr/>
        </p:nvCxnSpPr>
        <p:spPr>
          <a:xfrm flipV="1">
            <a:off x="10471317" y="2186709"/>
            <a:ext cx="0" cy="49078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EFEA0B0-5B69-4406-AB90-AD864CD404FE}"/>
              </a:ext>
            </a:extLst>
          </p:cNvPr>
          <p:cNvCxnSpPr>
            <a:cxnSpLocks/>
          </p:cNvCxnSpPr>
          <p:nvPr/>
        </p:nvCxnSpPr>
        <p:spPr>
          <a:xfrm flipH="1">
            <a:off x="1371600" y="2186709"/>
            <a:ext cx="909971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8E3A900-C7FA-4C43-8586-8AF5C5ACC2E2}"/>
              </a:ext>
            </a:extLst>
          </p:cNvPr>
          <p:cNvSpPr txBox="1"/>
          <p:nvPr/>
        </p:nvSpPr>
        <p:spPr>
          <a:xfrm>
            <a:off x="10329761" y="3077640"/>
            <a:ext cx="770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公有云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3D3E1DB-60B6-4E44-A360-77CACDB45E61}"/>
              </a:ext>
            </a:extLst>
          </p:cNvPr>
          <p:cNvSpPr txBox="1"/>
          <p:nvPr/>
        </p:nvSpPr>
        <p:spPr>
          <a:xfrm>
            <a:off x="9677400" y="3533001"/>
            <a:ext cx="770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cs typeface="+mn-ea"/>
                <a:sym typeface="+mn-lt"/>
              </a:rPr>
              <a:t>私有云</a:t>
            </a:r>
          </a:p>
        </p:txBody>
      </p:sp>
      <p:sp>
        <p:nvSpPr>
          <p:cNvPr id="37" name="任意多边形 18">
            <a:extLst>
              <a:ext uri="{FF2B5EF4-FFF2-40B4-BE49-F238E27FC236}">
                <a16:creationId xmlns:a16="http://schemas.microsoft.com/office/drawing/2014/main" id="{B4ECCB56-B248-4F04-A92D-1C80B6A44B3E}"/>
              </a:ext>
            </a:extLst>
          </p:cNvPr>
          <p:cNvSpPr/>
          <p:nvPr/>
        </p:nvSpPr>
        <p:spPr>
          <a:xfrm rot="5400000">
            <a:off x="7141955" y="4608703"/>
            <a:ext cx="2120840" cy="452129"/>
          </a:xfrm>
          <a:custGeom>
            <a:avLst/>
            <a:gdLst>
              <a:gd name="connsiteX0" fmla="*/ 1799772 w 1799772"/>
              <a:gd name="connsiteY0" fmla="*/ 232228 h 232228"/>
              <a:gd name="connsiteX1" fmla="*/ 1524000 w 1799772"/>
              <a:gd name="connsiteY1" fmla="*/ 0 h 232228"/>
              <a:gd name="connsiteX2" fmla="*/ 0 w 1799772"/>
              <a:gd name="connsiteY2" fmla="*/ 0 h 2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772" h="232228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任意多边形 24">
            <a:extLst>
              <a:ext uri="{FF2B5EF4-FFF2-40B4-BE49-F238E27FC236}">
                <a16:creationId xmlns:a16="http://schemas.microsoft.com/office/drawing/2014/main" id="{1236C1E2-F7E8-4E09-85E5-26F312E5306B}"/>
              </a:ext>
            </a:extLst>
          </p:cNvPr>
          <p:cNvSpPr/>
          <p:nvPr/>
        </p:nvSpPr>
        <p:spPr>
          <a:xfrm>
            <a:off x="3047664" y="4500246"/>
            <a:ext cx="4722989" cy="2332189"/>
          </a:xfrm>
          <a:custGeom>
            <a:avLst/>
            <a:gdLst>
              <a:gd name="connsiteX0" fmla="*/ 2520000 w 5040000"/>
              <a:gd name="connsiteY0" fmla="*/ 0 h 2520000"/>
              <a:gd name="connsiteX1" fmla="*/ 5040000 w 5040000"/>
              <a:gd name="connsiteY1" fmla="*/ 2520000 h 2520000"/>
              <a:gd name="connsiteX2" fmla="*/ 4781095 w 5040000"/>
              <a:gd name="connsiteY2" fmla="*/ 2520000 h 2520000"/>
              <a:gd name="connsiteX3" fmla="*/ 2520000 w 5040000"/>
              <a:gd name="connsiteY3" fmla="*/ 258905 h 2520000"/>
              <a:gd name="connsiteX4" fmla="*/ 258905 w 5040000"/>
              <a:gd name="connsiteY4" fmla="*/ 2520000 h 2520000"/>
              <a:gd name="connsiteX5" fmla="*/ 0 w 5040000"/>
              <a:gd name="connsiteY5" fmla="*/ 2520000 h 2520000"/>
              <a:gd name="connsiteX6" fmla="*/ 2520000 w 5040000"/>
              <a:gd name="connsiteY6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0000" h="252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lnTo>
                  <a:pt x="4781095" y="2520000"/>
                </a:lnTo>
                <a:cubicBezTo>
                  <a:pt x="4781095" y="1271232"/>
                  <a:pt x="3768768" y="258905"/>
                  <a:pt x="2520000" y="258905"/>
                </a:cubicBezTo>
                <a:cubicBezTo>
                  <a:pt x="1271232" y="258905"/>
                  <a:pt x="258905" y="1271232"/>
                  <a:pt x="258905" y="2520000"/>
                </a:cubicBezTo>
                <a:lnTo>
                  <a:pt x="0" y="2520000"/>
                </a:ln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762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任意多边形 19">
            <a:extLst>
              <a:ext uri="{FF2B5EF4-FFF2-40B4-BE49-F238E27FC236}">
                <a16:creationId xmlns:a16="http://schemas.microsoft.com/office/drawing/2014/main" id="{E1DE4CA7-82B6-4DDD-AE97-33112C13737F}"/>
              </a:ext>
            </a:extLst>
          </p:cNvPr>
          <p:cNvSpPr/>
          <p:nvPr/>
        </p:nvSpPr>
        <p:spPr>
          <a:xfrm rot="5400000">
            <a:off x="3487878" y="3978710"/>
            <a:ext cx="629183" cy="93166"/>
          </a:xfrm>
          <a:custGeom>
            <a:avLst/>
            <a:gdLst>
              <a:gd name="connsiteX0" fmla="*/ 740229 w 740229"/>
              <a:gd name="connsiteY0" fmla="*/ 0 h 406400"/>
              <a:gd name="connsiteX1" fmla="*/ 580572 w 740229"/>
              <a:gd name="connsiteY1" fmla="*/ 406400 h 406400"/>
              <a:gd name="connsiteX2" fmla="*/ 0 w 740229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229" h="406400">
                <a:moveTo>
                  <a:pt x="740229" y="0"/>
                </a:moveTo>
                <a:lnTo>
                  <a:pt x="580572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任意多边形 20">
            <a:extLst>
              <a:ext uri="{FF2B5EF4-FFF2-40B4-BE49-F238E27FC236}">
                <a16:creationId xmlns:a16="http://schemas.microsoft.com/office/drawing/2014/main" id="{55A72BBF-3ECF-4BF8-84AB-24D041AD18E5}"/>
              </a:ext>
            </a:extLst>
          </p:cNvPr>
          <p:cNvSpPr/>
          <p:nvPr/>
        </p:nvSpPr>
        <p:spPr>
          <a:xfrm rot="5400000" flipV="1">
            <a:off x="1471592" y="4590893"/>
            <a:ext cx="2032333" cy="487751"/>
          </a:xfrm>
          <a:custGeom>
            <a:avLst/>
            <a:gdLst>
              <a:gd name="connsiteX0" fmla="*/ 1799772 w 1799772"/>
              <a:gd name="connsiteY0" fmla="*/ 232228 h 232228"/>
              <a:gd name="connsiteX1" fmla="*/ 1524000 w 1799772"/>
              <a:gd name="connsiteY1" fmla="*/ 0 h 232228"/>
              <a:gd name="connsiteX2" fmla="*/ 0 w 1799772"/>
              <a:gd name="connsiteY2" fmla="*/ 0 h 2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9772" h="232228">
                <a:moveTo>
                  <a:pt x="1799772" y="232228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任意多边形 21">
            <a:extLst>
              <a:ext uri="{FF2B5EF4-FFF2-40B4-BE49-F238E27FC236}">
                <a16:creationId xmlns:a16="http://schemas.microsoft.com/office/drawing/2014/main" id="{0A5EE34E-1F6E-427F-AB00-77E7A1BBBE77}"/>
              </a:ext>
            </a:extLst>
          </p:cNvPr>
          <p:cNvSpPr/>
          <p:nvPr/>
        </p:nvSpPr>
        <p:spPr>
          <a:xfrm rot="5400000" flipV="1">
            <a:off x="6585429" y="3945784"/>
            <a:ext cx="629199" cy="93168"/>
          </a:xfrm>
          <a:custGeom>
            <a:avLst/>
            <a:gdLst>
              <a:gd name="connsiteX0" fmla="*/ 740229 w 740229"/>
              <a:gd name="connsiteY0" fmla="*/ 0 h 406400"/>
              <a:gd name="connsiteX1" fmla="*/ 580572 w 740229"/>
              <a:gd name="connsiteY1" fmla="*/ 406400 h 406400"/>
              <a:gd name="connsiteX2" fmla="*/ 0 w 740229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229" h="406400">
                <a:moveTo>
                  <a:pt x="740229" y="0"/>
                </a:moveTo>
                <a:lnTo>
                  <a:pt x="580572" y="40640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85" tIns="36293" rIns="72585" bIns="3629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DA1B21A-5B36-4B9E-B3BC-7C06625C46F9}"/>
              </a:ext>
            </a:extLst>
          </p:cNvPr>
          <p:cNvGrpSpPr/>
          <p:nvPr/>
        </p:nvGrpSpPr>
        <p:grpSpPr>
          <a:xfrm>
            <a:off x="2807301" y="5806682"/>
            <a:ext cx="860427" cy="822484"/>
            <a:chOff x="2779842" y="4448056"/>
            <a:chExt cx="710151" cy="678835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3122B890-AC3F-4717-9C51-1CAE9856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842" y="4448056"/>
              <a:ext cx="670909" cy="66258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1BA7086-AC1A-47CC-A3E6-B7334017D315}"/>
                </a:ext>
              </a:extLst>
            </p:cNvPr>
            <p:cNvSpPr/>
            <p:nvPr/>
          </p:nvSpPr>
          <p:spPr>
            <a:xfrm>
              <a:off x="2821616" y="4491812"/>
              <a:ext cx="582298" cy="575072"/>
            </a:xfrm>
            <a:prstGeom prst="ellipse">
              <a:avLst/>
            </a:prstGeom>
            <a:solidFill>
              <a:schemeClr val="bg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4" name="组合 91">
              <a:extLst>
                <a:ext uri="{FF2B5EF4-FFF2-40B4-BE49-F238E27FC236}">
                  <a16:creationId xmlns:a16="http://schemas.microsoft.com/office/drawing/2014/main" id="{016B813D-9E1A-498C-B7F4-259D5542C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0861" y="4646831"/>
              <a:ext cx="529132" cy="480060"/>
              <a:chOff x="12327405" y="858403"/>
              <a:chExt cx="833274" cy="767141"/>
            </a:xfrm>
          </p:grpSpPr>
          <p:sp>
            <p:nvSpPr>
              <p:cNvPr id="75" name="Freeform 55">
                <a:extLst>
                  <a:ext uri="{FF2B5EF4-FFF2-40B4-BE49-F238E27FC236}">
                    <a16:creationId xmlns:a16="http://schemas.microsoft.com/office/drawing/2014/main" id="{37743B62-20A1-4B16-B218-7DF893655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59149" y="863694"/>
                <a:ext cx="801530" cy="76185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56">
                <a:extLst>
                  <a:ext uri="{FF2B5EF4-FFF2-40B4-BE49-F238E27FC236}">
                    <a16:creationId xmlns:a16="http://schemas.microsoft.com/office/drawing/2014/main" id="{D6A28986-BE73-4CC0-AB3F-C6A97B5A4F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7405" y="858403"/>
                <a:ext cx="193109" cy="484093"/>
              </a:xfrm>
              <a:custGeom>
                <a:avLst/>
                <a:gdLst>
                  <a:gd name="T0" fmla="*/ 105898 w 31"/>
                  <a:gd name="T1" fmla="*/ 0 h 77"/>
                  <a:gd name="T2" fmla="*/ 174421 w 31"/>
                  <a:gd name="T3" fmla="*/ 31435 h 77"/>
                  <a:gd name="T4" fmla="*/ 193109 w 31"/>
                  <a:gd name="T5" fmla="*/ 113165 h 77"/>
                  <a:gd name="T6" fmla="*/ 193109 w 31"/>
                  <a:gd name="T7" fmla="*/ 396076 h 77"/>
                  <a:gd name="T8" fmla="*/ 168192 w 31"/>
                  <a:gd name="T9" fmla="*/ 465232 h 77"/>
                  <a:gd name="T10" fmla="*/ 99669 w 31"/>
                  <a:gd name="T11" fmla="*/ 484093 h 77"/>
                  <a:gd name="T12" fmla="*/ 12459 w 31"/>
                  <a:gd name="T13" fmla="*/ 452658 h 77"/>
                  <a:gd name="T14" fmla="*/ 0 w 31"/>
                  <a:gd name="T15" fmla="*/ 358355 h 77"/>
                  <a:gd name="T16" fmla="*/ 0 w 31"/>
                  <a:gd name="T17" fmla="*/ 132025 h 77"/>
                  <a:gd name="T18" fmla="*/ 18688 w 31"/>
                  <a:gd name="T19" fmla="*/ 37722 h 77"/>
                  <a:gd name="T20" fmla="*/ 105898 w 31"/>
                  <a:gd name="T21" fmla="*/ 0 h 77"/>
                  <a:gd name="T22" fmla="*/ 99669 w 31"/>
                  <a:gd name="T23" fmla="*/ 440085 h 77"/>
                  <a:gd name="T24" fmla="*/ 137045 w 31"/>
                  <a:gd name="T25" fmla="*/ 370928 h 77"/>
                  <a:gd name="T26" fmla="*/ 137045 w 31"/>
                  <a:gd name="T27" fmla="*/ 106878 h 77"/>
                  <a:gd name="T28" fmla="*/ 99669 w 31"/>
                  <a:gd name="T29" fmla="*/ 44008 h 77"/>
                  <a:gd name="T30" fmla="*/ 56064 w 31"/>
                  <a:gd name="T31" fmla="*/ 106878 h 77"/>
                  <a:gd name="T32" fmla="*/ 56064 w 31"/>
                  <a:gd name="T33" fmla="*/ 125738 h 77"/>
                  <a:gd name="T34" fmla="*/ 56064 w 31"/>
                  <a:gd name="T35" fmla="*/ 144599 h 77"/>
                  <a:gd name="T36" fmla="*/ 56064 w 31"/>
                  <a:gd name="T37" fmla="*/ 220042 h 77"/>
                  <a:gd name="T38" fmla="*/ 56064 w 31"/>
                  <a:gd name="T39" fmla="*/ 301772 h 77"/>
                  <a:gd name="T40" fmla="*/ 56064 w 31"/>
                  <a:gd name="T41" fmla="*/ 370928 h 77"/>
                  <a:gd name="T42" fmla="*/ 99669 w 31"/>
                  <a:gd name="T43" fmla="*/ 440085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57">
                <a:extLst>
                  <a:ext uri="{FF2B5EF4-FFF2-40B4-BE49-F238E27FC236}">
                    <a16:creationId xmlns:a16="http://schemas.microsoft.com/office/drawing/2014/main" id="{5FAF5352-0E87-4ED0-BFA8-AF3E22D3A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4001" y="863694"/>
                <a:ext cx="113749" cy="478803"/>
              </a:xfrm>
              <a:custGeom>
                <a:avLst/>
                <a:gdLst>
                  <a:gd name="T0" fmla="*/ 0 w 18"/>
                  <a:gd name="T1" fmla="*/ 69300 h 76"/>
                  <a:gd name="T2" fmla="*/ 69513 w 18"/>
                  <a:gd name="T3" fmla="*/ 0 h 76"/>
                  <a:gd name="T4" fmla="*/ 113749 w 18"/>
                  <a:gd name="T5" fmla="*/ 0 h 76"/>
                  <a:gd name="T6" fmla="*/ 113749 w 18"/>
                  <a:gd name="T7" fmla="*/ 478803 h 76"/>
                  <a:gd name="T8" fmla="*/ 50555 w 18"/>
                  <a:gd name="T9" fmla="*/ 478803 h 76"/>
                  <a:gd name="T10" fmla="*/ 50555 w 18"/>
                  <a:gd name="T11" fmla="*/ 119701 h 76"/>
                  <a:gd name="T12" fmla="*/ 0 w 18"/>
                  <a:gd name="T13" fmla="*/ 119701 h 76"/>
                  <a:gd name="T14" fmla="*/ 0 w 18"/>
                  <a:gd name="T15" fmla="*/ 69300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72A834A-269F-4A26-9EB0-3AAC45EDA280}"/>
              </a:ext>
            </a:extLst>
          </p:cNvPr>
          <p:cNvGrpSpPr/>
          <p:nvPr/>
        </p:nvGrpSpPr>
        <p:grpSpPr>
          <a:xfrm>
            <a:off x="5007928" y="4228085"/>
            <a:ext cx="860427" cy="801279"/>
            <a:chOff x="5174860" y="3387923"/>
            <a:chExt cx="710151" cy="661333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EEC9046B-8611-4CCD-8CD3-B3C245E9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860" y="3387923"/>
              <a:ext cx="669643" cy="66133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328BE39-CC46-4CAB-AEBC-7CFD694C9D41}"/>
                </a:ext>
              </a:extLst>
            </p:cNvPr>
            <p:cNvSpPr/>
            <p:nvPr/>
          </p:nvSpPr>
          <p:spPr>
            <a:xfrm>
              <a:off x="5217899" y="3430429"/>
              <a:ext cx="583565" cy="576322"/>
            </a:xfrm>
            <a:prstGeom prst="ellipse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1" name="组合 107">
              <a:extLst>
                <a:ext uri="{FF2B5EF4-FFF2-40B4-BE49-F238E27FC236}">
                  <a16:creationId xmlns:a16="http://schemas.microsoft.com/office/drawing/2014/main" id="{EBCE64FE-97F6-4098-8351-8D8A06BDF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4486" y="3562945"/>
              <a:ext cx="540525" cy="481311"/>
              <a:chOff x="5405438" y="6815138"/>
              <a:chExt cx="511175" cy="460375"/>
            </a:xfrm>
          </p:grpSpPr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735ABB2F-D3E1-4F31-AF3C-D1FDEE1D5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5C457178-75DB-4F32-9F22-CFB49CB7F9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63">
                <a:extLst>
                  <a:ext uri="{FF2B5EF4-FFF2-40B4-BE49-F238E27FC236}">
                    <a16:creationId xmlns:a16="http://schemas.microsoft.com/office/drawing/2014/main" id="{7760EBAB-DA1F-4A70-8C70-1A49B9CD6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1886119-F4BA-4F4F-AFA6-5845BDEA41FF}"/>
              </a:ext>
            </a:extLst>
          </p:cNvPr>
          <p:cNvGrpSpPr/>
          <p:nvPr/>
        </p:nvGrpSpPr>
        <p:grpSpPr>
          <a:xfrm>
            <a:off x="3640429" y="4628725"/>
            <a:ext cx="875764" cy="801279"/>
            <a:chOff x="3844435" y="3387923"/>
            <a:chExt cx="722809" cy="661333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051D5044-FF4E-452F-A3C1-216A9828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4435" y="3387923"/>
              <a:ext cx="670909" cy="66133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BDF1780-09F8-42A9-9ADA-A838D37976F8}"/>
                </a:ext>
              </a:extLst>
            </p:cNvPr>
            <p:cNvSpPr/>
            <p:nvPr/>
          </p:nvSpPr>
          <p:spPr>
            <a:xfrm>
              <a:off x="3888740" y="3430429"/>
              <a:ext cx="582298" cy="576322"/>
            </a:xfrm>
            <a:prstGeom prst="ellipse">
              <a:avLst/>
            </a:prstGeom>
            <a:solidFill>
              <a:schemeClr val="accent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8" name="组合 111">
              <a:extLst>
                <a:ext uri="{FF2B5EF4-FFF2-40B4-BE49-F238E27FC236}">
                  <a16:creationId xmlns:a16="http://schemas.microsoft.com/office/drawing/2014/main" id="{5C9946DA-94D6-4B0B-A1EB-AD1A39E37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6720" y="3562945"/>
              <a:ext cx="540524" cy="481311"/>
              <a:chOff x="952501" y="6013451"/>
              <a:chExt cx="511175" cy="460375"/>
            </a:xfrm>
          </p:grpSpPr>
          <p:sp>
            <p:nvSpPr>
              <p:cNvPr id="89" name="Freeform 58">
                <a:extLst>
                  <a:ext uri="{FF2B5EF4-FFF2-40B4-BE49-F238E27FC236}">
                    <a16:creationId xmlns:a16="http://schemas.microsoft.com/office/drawing/2014/main" id="{C28E98B7-6C3B-4C98-987E-36AC1B9E9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59">
                <a:extLst>
                  <a:ext uri="{FF2B5EF4-FFF2-40B4-BE49-F238E27FC236}">
                    <a16:creationId xmlns:a16="http://schemas.microsoft.com/office/drawing/2014/main" id="{B675CDA6-AB23-4A45-A12E-068D13763F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60">
                <a:extLst>
                  <a:ext uri="{FF2B5EF4-FFF2-40B4-BE49-F238E27FC236}">
                    <a16:creationId xmlns:a16="http://schemas.microsoft.com/office/drawing/2014/main" id="{C475D545-72A2-4639-BAF7-F6912DB2A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A0FD7E3-F5A7-418C-B250-7E9C489E105B}"/>
              </a:ext>
            </a:extLst>
          </p:cNvPr>
          <p:cNvGrpSpPr/>
          <p:nvPr/>
        </p:nvGrpSpPr>
        <p:grpSpPr>
          <a:xfrm>
            <a:off x="6271567" y="4575710"/>
            <a:ext cx="883434" cy="802794"/>
            <a:chOff x="6259707" y="4448056"/>
            <a:chExt cx="729139" cy="662583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C2E13757-2E33-4F6F-9680-272E2F46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9707" y="4448056"/>
              <a:ext cx="669643" cy="66258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ADAD0E2-E40E-496F-977D-DD48A1394AB4}"/>
                </a:ext>
              </a:extLst>
            </p:cNvPr>
            <p:cNvSpPr/>
            <p:nvPr/>
          </p:nvSpPr>
          <p:spPr>
            <a:xfrm>
              <a:off x="6300215" y="4491812"/>
              <a:ext cx="582298" cy="575072"/>
            </a:xfrm>
            <a:prstGeom prst="ellipse">
              <a:avLst/>
            </a:pr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5" name="组合 117">
              <a:extLst>
                <a:ext uri="{FF2B5EF4-FFF2-40B4-BE49-F238E27FC236}">
                  <a16:creationId xmlns:a16="http://schemas.microsoft.com/office/drawing/2014/main" id="{D3E30A5E-ED71-44E1-99D0-09EF1437A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9460" y="4610577"/>
              <a:ext cx="549386" cy="482560"/>
              <a:chOff x="688976" y="7240588"/>
              <a:chExt cx="519113" cy="461963"/>
            </a:xfrm>
          </p:grpSpPr>
          <p:sp>
            <p:nvSpPr>
              <p:cNvPr id="96" name="Freeform 64">
                <a:extLst>
                  <a:ext uri="{FF2B5EF4-FFF2-40B4-BE49-F238E27FC236}">
                    <a16:creationId xmlns:a16="http://schemas.microsoft.com/office/drawing/2014/main" id="{56F49112-2B4C-40A5-848F-CC058BEA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65">
                <a:extLst>
                  <a:ext uri="{FF2B5EF4-FFF2-40B4-BE49-F238E27FC236}">
                    <a16:creationId xmlns:a16="http://schemas.microsoft.com/office/drawing/2014/main" id="{40B8B988-3F63-4A1F-B561-BDEA39A15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66">
                <a:extLst>
                  <a:ext uri="{FF2B5EF4-FFF2-40B4-BE49-F238E27FC236}">
                    <a16:creationId xmlns:a16="http://schemas.microsoft.com/office/drawing/2014/main" id="{9F3CBC43-3353-4654-A751-01DE17A6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9181B1D-7A6C-4B52-8080-B7E2BBCF9B3D}"/>
              </a:ext>
            </a:extLst>
          </p:cNvPr>
          <p:cNvGrpSpPr/>
          <p:nvPr/>
        </p:nvGrpSpPr>
        <p:grpSpPr>
          <a:xfrm>
            <a:off x="1689219" y="2351899"/>
            <a:ext cx="1214431" cy="1199984"/>
            <a:chOff x="1733372" y="1452798"/>
            <a:chExt cx="1319800" cy="1304100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3E8FA06-F3FF-4FFA-9336-4A6AC2D6C6AC}"/>
                </a:ext>
              </a:extLst>
            </p:cNvPr>
            <p:cNvSpPr/>
            <p:nvPr/>
          </p:nvSpPr>
          <p:spPr>
            <a:xfrm>
              <a:off x="1733372" y="1452798"/>
              <a:ext cx="1319800" cy="1304100"/>
            </a:xfrm>
            <a:prstGeom prst="ellipse">
              <a:avLst/>
            </a:prstGeom>
            <a:solidFill>
              <a:srgbClr val="0BD0D9"/>
            </a:solidFill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DCC9D41-9313-4306-8F38-41ADBDF6624C}"/>
                </a:ext>
              </a:extLst>
            </p:cNvPr>
            <p:cNvSpPr/>
            <p:nvPr/>
          </p:nvSpPr>
          <p:spPr>
            <a:xfrm>
              <a:off x="1776162" y="1497122"/>
              <a:ext cx="1234219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文本框 85">
              <a:extLst>
                <a:ext uri="{FF2B5EF4-FFF2-40B4-BE49-F238E27FC236}">
                  <a16:creationId xmlns:a16="http://schemas.microsoft.com/office/drawing/2014/main" id="{3FDCC93B-BE5B-4082-9C17-368A8F697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5416" y="2151581"/>
              <a:ext cx="828267" cy="34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85" tIns="36293" rIns="72585" bIns="3629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腾讯云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3DF8652-B4B7-4E76-938A-FDA67477278C}"/>
              </a:ext>
            </a:extLst>
          </p:cNvPr>
          <p:cNvGrpSpPr/>
          <p:nvPr/>
        </p:nvGrpSpPr>
        <p:grpSpPr>
          <a:xfrm>
            <a:off x="3124200" y="2364286"/>
            <a:ext cx="1214431" cy="1199985"/>
            <a:chOff x="2984774" y="2340150"/>
            <a:chExt cx="1319800" cy="1304101"/>
          </a:xfrm>
          <a:solidFill>
            <a:srgbClr val="114864"/>
          </a:solidFill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4A56D12-480F-46E7-9181-4547B54471F7}"/>
                </a:ext>
              </a:extLst>
            </p:cNvPr>
            <p:cNvSpPr/>
            <p:nvPr/>
          </p:nvSpPr>
          <p:spPr>
            <a:xfrm>
              <a:off x="2984774" y="2340150"/>
              <a:ext cx="1319800" cy="1304101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3977EC7-54FC-4465-84D8-50E0114A62FC}"/>
                </a:ext>
              </a:extLst>
            </p:cNvPr>
            <p:cNvSpPr/>
            <p:nvPr/>
          </p:nvSpPr>
          <p:spPr>
            <a:xfrm>
              <a:off x="3028198" y="2383374"/>
              <a:ext cx="1232952" cy="1217653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文本框 86">
              <a:extLst>
                <a:ext uri="{FF2B5EF4-FFF2-40B4-BE49-F238E27FC236}">
                  <a16:creationId xmlns:a16="http://schemas.microsoft.com/office/drawing/2014/main" id="{95DCA9A6-FE57-48CD-A08F-122BBF168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744" y="3025471"/>
              <a:ext cx="828267" cy="3472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85" tIns="36293" rIns="72585" bIns="3629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阿里云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79F892B-0409-4B84-97B9-3494FB44BABA}"/>
              </a:ext>
            </a:extLst>
          </p:cNvPr>
          <p:cNvGrpSpPr/>
          <p:nvPr/>
        </p:nvGrpSpPr>
        <p:grpSpPr>
          <a:xfrm>
            <a:off x="4732449" y="2331472"/>
            <a:ext cx="1214431" cy="1199983"/>
            <a:chOff x="5221810" y="1463322"/>
            <a:chExt cx="1319800" cy="1304100"/>
          </a:xfrm>
          <a:solidFill>
            <a:srgbClr val="009DD9"/>
          </a:solidFill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06F3E09-7FFF-4722-872A-3BB5125F0987}"/>
                </a:ext>
              </a:extLst>
            </p:cNvPr>
            <p:cNvSpPr/>
            <p:nvPr/>
          </p:nvSpPr>
          <p:spPr>
            <a:xfrm>
              <a:off x="5221810" y="1463322"/>
              <a:ext cx="1319800" cy="1304100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6D08142-292A-477D-8236-D32348258D6B}"/>
                </a:ext>
              </a:extLst>
            </p:cNvPr>
            <p:cNvSpPr/>
            <p:nvPr/>
          </p:nvSpPr>
          <p:spPr>
            <a:xfrm>
              <a:off x="5264600" y="1506546"/>
              <a:ext cx="1234220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文本框 87">
              <a:extLst>
                <a:ext uri="{FF2B5EF4-FFF2-40B4-BE49-F238E27FC236}">
                  <a16:creationId xmlns:a16="http://schemas.microsoft.com/office/drawing/2014/main" id="{ACF52A8C-1514-4CF6-B4BA-2E2221560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883" y="2201004"/>
              <a:ext cx="828267" cy="3472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85" tIns="36293" rIns="72585" bIns="36293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华为云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FEF077B-1255-455C-A41C-B58FD320214E}"/>
              </a:ext>
            </a:extLst>
          </p:cNvPr>
          <p:cNvGrpSpPr/>
          <p:nvPr/>
        </p:nvGrpSpPr>
        <p:grpSpPr>
          <a:xfrm>
            <a:off x="6314276" y="2292664"/>
            <a:ext cx="1214431" cy="1256425"/>
            <a:chOff x="6582741" y="1452799"/>
            <a:chExt cx="1319800" cy="1304100"/>
          </a:xfrm>
          <a:solidFill>
            <a:srgbClr val="10CF9B"/>
          </a:solidFill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8669107-F06E-4BD9-BBCB-FCE6D7AA7545}"/>
                </a:ext>
              </a:extLst>
            </p:cNvPr>
            <p:cNvSpPr/>
            <p:nvPr/>
          </p:nvSpPr>
          <p:spPr>
            <a:xfrm>
              <a:off x="6582741" y="1452799"/>
              <a:ext cx="1319800" cy="1304100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E55497D-30F2-4AA5-86CD-B38FDC5ED457}"/>
                </a:ext>
              </a:extLst>
            </p:cNvPr>
            <p:cNvSpPr/>
            <p:nvPr/>
          </p:nvSpPr>
          <p:spPr>
            <a:xfrm>
              <a:off x="6625542" y="1496438"/>
              <a:ext cx="1234220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F430665-23BF-482A-B2D3-EF9F206B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24" y="2504342"/>
            <a:ext cx="646068" cy="514664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68D6026E-5E05-470C-B023-E8843FBFE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80" y="2621838"/>
            <a:ext cx="852465" cy="357015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4C0CC04A-D6EB-4C8B-B33E-4DE4790F4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70" y="2481664"/>
            <a:ext cx="513252" cy="504403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2ED9E9BB-0A40-4A41-B537-05F4006D4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640" y="2458871"/>
            <a:ext cx="655964" cy="441681"/>
          </a:xfrm>
          <a:prstGeom prst="rect">
            <a:avLst/>
          </a:prstGeom>
        </p:spPr>
      </p:pic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D00F763-1242-4C11-A623-DF01C7A8461B}"/>
              </a:ext>
            </a:extLst>
          </p:cNvPr>
          <p:cNvCxnSpPr/>
          <p:nvPr/>
        </p:nvCxnSpPr>
        <p:spPr>
          <a:xfrm>
            <a:off x="1295400" y="2209408"/>
            <a:ext cx="0" cy="137199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E7F897B-27B4-4269-B1D1-22356172EA60}"/>
              </a:ext>
            </a:extLst>
          </p:cNvPr>
          <p:cNvCxnSpPr>
            <a:cxnSpLocks/>
          </p:cNvCxnSpPr>
          <p:nvPr/>
        </p:nvCxnSpPr>
        <p:spPr>
          <a:xfrm flipH="1" flipV="1">
            <a:off x="5384015" y="3767312"/>
            <a:ext cx="7153" cy="3368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93879B2-7B52-432B-8404-D550CF6BE76B}"/>
              </a:ext>
            </a:extLst>
          </p:cNvPr>
          <p:cNvGrpSpPr/>
          <p:nvPr/>
        </p:nvGrpSpPr>
        <p:grpSpPr>
          <a:xfrm>
            <a:off x="7164011" y="5763705"/>
            <a:ext cx="883434" cy="802795"/>
            <a:chOff x="6259707" y="4448056"/>
            <a:chExt cx="729139" cy="662583"/>
          </a:xfrm>
        </p:grpSpPr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F0D56D11-77E5-42FA-9632-BF519DD0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9707" y="4448056"/>
              <a:ext cx="669643" cy="662583"/>
            </a:xfrm>
            <a:prstGeom prst="rect">
              <a:avLst/>
            </a:prstGeom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</p:pic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235EEFC3-7CB8-4442-9E0F-58C592F533B8}"/>
                </a:ext>
              </a:extLst>
            </p:cNvPr>
            <p:cNvSpPr/>
            <p:nvPr/>
          </p:nvSpPr>
          <p:spPr>
            <a:xfrm>
              <a:off x="6300215" y="4491812"/>
              <a:ext cx="582298" cy="57507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5" name="组合 117">
              <a:extLst>
                <a:ext uri="{FF2B5EF4-FFF2-40B4-BE49-F238E27FC236}">
                  <a16:creationId xmlns:a16="http://schemas.microsoft.com/office/drawing/2014/main" id="{509A5315-F1CA-4DA4-A246-916C4B46F2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9460" y="4610592"/>
              <a:ext cx="549386" cy="482561"/>
              <a:chOff x="688976" y="7240588"/>
              <a:chExt cx="519113" cy="461963"/>
            </a:xfrm>
          </p:grpSpPr>
          <p:sp>
            <p:nvSpPr>
              <p:cNvPr id="107" name="Freeform 64">
                <a:extLst>
                  <a:ext uri="{FF2B5EF4-FFF2-40B4-BE49-F238E27FC236}">
                    <a16:creationId xmlns:a16="http://schemas.microsoft.com/office/drawing/2014/main" id="{183C5267-8823-4C2F-963D-AF699C5CF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65">
                <a:extLst>
                  <a:ext uri="{FF2B5EF4-FFF2-40B4-BE49-F238E27FC236}">
                    <a16:creationId xmlns:a16="http://schemas.microsoft.com/office/drawing/2014/main" id="{32D6985A-DFEF-4A12-A53B-63F47F5EDA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66550D6-0589-4ED7-9DE5-502426BEF126}"/>
              </a:ext>
            </a:extLst>
          </p:cNvPr>
          <p:cNvGrpSpPr/>
          <p:nvPr/>
        </p:nvGrpSpPr>
        <p:grpSpPr>
          <a:xfrm>
            <a:off x="7805745" y="2292475"/>
            <a:ext cx="1214431" cy="1256426"/>
            <a:chOff x="6582742" y="1452799"/>
            <a:chExt cx="1319800" cy="13041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E47EC66-C740-49BB-B1A7-7AEFA647F184}"/>
                </a:ext>
              </a:extLst>
            </p:cNvPr>
            <p:cNvSpPr/>
            <p:nvPr/>
          </p:nvSpPr>
          <p:spPr>
            <a:xfrm>
              <a:off x="6582742" y="1452799"/>
              <a:ext cx="1319800" cy="1304100"/>
            </a:xfrm>
            <a:prstGeom prst="ellipse">
              <a:avLst/>
            </a:prstGeom>
            <a:grpFill/>
            <a:ln w="31750" cap="flat">
              <a:gradFill flip="none" rotWithShape="1">
                <a:gsLst>
                  <a:gs pos="0">
                    <a:srgbClr val="FFFFFF"/>
                  </a:gs>
                  <a:gs pos="100000">
                    <a:srgbClr val="F0F0F0"/>
                  </a:gs>
                </a:gsLst>
                <a:lin ang="2700000" scaled="1"/>
                <a:tileRect/>
              </a:gradFill>
              <a:prstDash val="solid"/>
              <a:miter lim="800000"/>
              <a:headEnd/>
              <a:tailEnd/>
            </a:ln>
            <a:effectLst>
              <a:outerShdw blurRad="254000" dist="101600" dir="27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lIns="72585" tIns="36293" rIns="72585" bIns="36293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6BD7C8C2-317E-45D8-A856-66C671F4B931}"/>
                </a:ext>
              </a:extLst>
            </p:cNvPr>
            <p:cNvSpPr/>
            <p:nvPr/>
          </p:nvSpPr>
          <p:spPr>
            <a:xfrm>
              <a:off x="6625531" y="1496634"/>
              <a:ext cx="1234220" cy="1217652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85" tIns="36293" rIns="72585" bIns="36293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8B61BA6-7F3C-41BC-82D1-9BC540E1E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38" y="2575814"/>
            <a:ext cx="813803" cy="2901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4B1EBBB-ED5E-4481-81B7-8653BD518C8B}"/>
              </a:ext>
            </a:extLst>
          </p:cNvPr>
          <p:cNvSpPr txBox="1"/>
          <p:nvPr/>
        </p:nvSpPr>
        <p:spPr>
          <a:xfrm>
            <a:off x="7415357" y="5781150"/>
            <a:ext cx="37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3BDE38-C716-44B3-ADE8-951851B2BFAC}"/>
              </a:ext>
            </a:extLst>
          </p:cNvPr>
          <p:cNvSpPr txBox="1"/>
          <p:nvPr/>
        </p:nvSpPr>
        <p:spPr>
          <a:xfrm>
            <a:off x="6427761" y="2960477"/>
            <a:ext cx="124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中国电信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B610964-05DA-4E84-88D7-45706D6C5530}"/>
              </a:ext>
            </a:extLst>
          </p:cNvPr>
          <p:cNvSpPr txBox="1"/>
          <p:nvPr/>
        </p:nvSpPr>
        <p:spPr>
          <a:xfrm>
            <a:off x="7922525" y="2937836"/>
            <a:ext cx="124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中国移动</a:t>
            </a: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775F68A1-804E-434E-92F7-F82D9968CB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27" y="5240062"/>
            <a:ext cx="1419590" cy="153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9E3322-6D8E-420B-A7C3-897FE5F79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22" y="2393086"/>
            <a:ext cx="2438956" cy="23246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54BB59-6F79-458C-9371-08E8A35E7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31" y="2393086"/>
            <a:ext cx="2438956" cy="23246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0A1924-86D2-4AD3-8F4C-113FEBA0F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67" y="2393086"/>
            <a:ext cx="2451659" cy="23246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2657DE-6BF3-427C-B250-8C1831088E95}"/>
              </a:ext>
            </a:extLst>
          </p:cNvPr>
          <p:cNvSpPr txBox="1"/>
          <p:nvPr/>
        </p:nvSpPr>
        <p:spPr>
          <a:xfrm>
            <a:off x="2057400" y="46854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TD-LTE</a:t>
            </a:r>
            <a:r>
              <a:rPr lang="zh-CN" altLang="en-US" dirty="0">
                <a:cs typeface="+mn-ea"/>
                <a:sym typeface="+mn-lt"/>
              </a:rPr>
              <a:t>移动</a:t>
            </a:r>
            <a:r>
              <a:rPr lang="en-US" altLang="zh-CN" dirty="0">
                <a:cs typeface="+mn-ea"/>
                <a:sym typeface="+mn-lt"/>
              </a:rPr>
              <a:t>4G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71F98E-13CF-4091-B39A-47A7ADFDD20B}"/>
              </a:ext>
            </a:extLst>
          </p:cNvPr>
          <p:cNvSpPr txBox="1"/>
          <p:nvPr/>
        </p:nvSpPr>
        <p:spPr>
          <a:xfrm>
            <a:off x="5214529" y="4685450"/>
            <a:ext cx="19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FDD-LTE</a:t>
            </a:r>
            <a:r>
              <a:rPr lang="zh-CN" altLang="en-US" dirty="0">
                <a:cs typeface="+mn-ea"/>
                <a:sym typeface="+mn-lt"/>
              </a:rPr>
              <a:t>电信</a:t>
            </a:r>
            <a:r>
              <a:rPr lang="en-US" altLang="zh-CN" dirty="0">
                <a:cs typeface="+mn-ea"/>
                <a:sym typeface="+mn-lt"/>
              </a:rPr>
              <a:t>4G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571204-4F26-4325-AB5E-462167A6DA2B}"/>
              </a:ext>
            </a:extLst>
          </p:cNvPr>
          <p:cNvSpPr txBox="1"/>
          <p:nvPr/>
        </p:nvSpPr>
        <p:spPr>
          <a:xfrm>
            <a:off x="8701879" y="464151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TD-LTE</a:t>
            </a:r>
            <a:r>
              <a:rPr lang="zh-CN" altLang="en-US" dirty="0">
                <a:cs typeface="+mn-ea"/>
                <a:sym typeface="+mn-lt"/>
              </a:rPr>
              <a:t>联通</a:t>
            </a:r>
            <a:r>
              <a:rPr lang="en-US" altLang="zh-CN" dirty="0">
                <a:cs typeface="+mn-ea"/>
                <a:sym typeface="+mn-lt"/>
              </a:rPr>
              <a:t>4G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78CD88-6D4A-409C-B53A-63F85785E242}"/>
              </a:ext>
            </a:extLst>
          </p:cNvPr>
          <p:cNvSpPr txBox="1"/>
          <p:nvPr/>
        </p:nvSpPr>
        <p:spPr>
          <a:xfrm>
            <a:off x="5870343" y="359901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全网通频段</a:t>
            </a:r>
          </a:p>
        </p:txBody>
      </p:sp>
    </p:spTree>
    <p:extLst>
      <p:ext uri="{BB962C8B-B14F-4D97-AF65-F5344CB8AC3E}">
        <p14:creationId xmlns:p14="http://schemas.microsoft.com/office/powerpoint/2010/main" val="4734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966392A-8FAB-4448-8508-3F35101DE632}"/>
              </a:ext>
            </a:extLst>
          </p:cNvPr>
          <p:cNvSpPr/>
          <p:nvPr/>
        </p:nvSpPr>
        <p:spPr>
          <a:xfrm>
            <a:off x="2435725" y="5789924"/>
            <a:ext cx="7156856" cy="985500"/>
          </a:xfrm>
          <a:prstGeom prst="roundRect">
            <a:avLst/>
          </a:prstGeom>
          <a:noFill/>
          <a:ln w="28575">
            <a:solidFill>
              <a:srgbClr val="0B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产品优势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7" name="Rectangle 13" descr="FD1DDF730CE4456e89755B07FE1653D0# #Rectangle 13">
            <a:extLst>
              <a:ext uri="{FF2B5EF4-FFF2-40B4-BE49-F238E27FC236}">
                <a16:creationId xmlns:a16="http://schemas.microsoft.com/office/drawing/2014/main" id="{E371B8DC-50CC-4808-85AA-2CB844E88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638" y="2246232"/>
            <a:ext cx="290936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内置</a:t>
            </a:r>
            <a:r>
              <a:rPr lang="en-US" altLang="zh-CN" sz="1000" dirty="0" err="1">
                <a:latin typeface="+mn-lt"/>
                <a:ea typeface="+mn-ea"/>
                <a:cs typeface="+mn-ea"/>
                <a:sym typeface="+mn-lt"/>
              </a:rPr>
              <a:t>TiJVM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 Java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虚拟机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99CBA669-8498-4EE0-AA21-41E95B641703}"/>
              </a:ext>
            </a:extLst>
          </p:cNvPr>
          <p:cNvSpPr>
            <a:spLocks/>
          </p:cNvSpPr>
          <p:nvPr/>
        </p:nvSpPr>
        <p:spPr bwMode="auto">
          <a:xfrm rot="1800000">
            <a:off x="5776890" y="1760487"/>
            <a:ext cx="1327675" cy="1904361"/>
          </a:xfrm>
          <a:custGeom>
            <a:avLst/>
            <a:gdLst>
              <a:gd name="T0" fmla="*/ 2366 w 4733"/>
              <a:gd name="T1" fmla="*/ 0 h 6775"/>
              <a:gd name="T2" fmla="*/ 4733 w 4733"/>
              <a:gd name="T3" fmla="*/ 2366 h 6775"/>
              <a:gd name="T4" fmla="*/ 4375 w 4733"/>
              <a:gd name="T5" fmla="*/ 3618 h 6775"/>
              <a:gd name="T6" fmla="*/ 4375 w 4733"/>
              <a:gd name="T7" fmla="*/ 3618 h 6775"/>
              <a:gd name="T8" fmla="*/ 4364 w 4733"/>
              <a:gd name="T9" fmla="*/ 3635 h 6775"/>
              <a:gd name="T10" fmla="*/ 4358 w 4733"/>
              <a:gd name="T11" fmla="*/ 3645 h 6775"/>
              <a:gd name="T12" fmla="*/ 2366 w 4733"/>
              <a:gd name="T13" fmla="*/ 6775 h 6775"/>
              <a:gd name="T14" fmla="*/ 375 w 4733"/>
              <a:gd name="T15" fmla="*/ 3645 h 6775"/>
              <a:gd name="T16" fmla="*/ 369 w 4733"/>
              <a:gd name="T17" fmla="*/ 3635 h 6775"/>
              <a:gd name="T18" fmla="*/ 357 w 4733"/>
              <a:gd name="T19" fmla="*/ 3618 h 6775"/>
              <a:gd name="T20" fmla="*/ 357 w 4733"/>
              <a:gd name="T21" fmla="*/ 3618 h 6775"/>
              <a:gd name="T22" fmla="*/ 0 w 4733"/>
              <a:gd name="T23" fmla="*/ 2366 h 6775"/>
              <a:gd name="T24" fmla="*/ 2366 w 4733"/>
              <a:gd name="T25" fmla="*/ 0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5">
                <a:moveTo>
                  <a:pt x="2366" y="0"/>
                </a:moveTo>
                <a:cubicBezTo>
                  <a:pt x="3673" y="0"/>
                  <a:pt x="4733" y="1060"/>
                  <a:pt x="4733" y="2366"/>
                </a:cubicBezTo>
                <a:cubicBezTo>
                  <a:pt x="4733" y="2826"/>
                  <a:pt x="4602" y="3255"/>
                  <a:pt x="4375" y="3618"/>
                </a:cubicBezTo>
                <a:lnTo>
                  <a:pt x="4375" y="3618"/>
                </a:lnTo>
                <a:lnTo>
                  <a:pt x="4364" y="3635"/>
                </a:lnTo>
                <a:lnTo>
                  <a:pt x="4358" y="3645"/>
                </a:lnTo>
                <a:lnTo>
                  <a:pt x="2366" y="6775"/>
                </a:lnTo>
                <a:lnTo>
                  <a:pt x="375" y="3645"/>
                </a:lnTo>
                <a:lnTo>
                  <a:pt x="369" y="3635"/>
                </a:lnTo>
                <a:lnTo>
                  <a:pt x="357" y="3618"/>
                </a:lnTo>
                <a:lnTo>
                  <a:pt x="357" y="3618"/>
                </a:lnTo>
                <a:cubicBezTo>
                  <a:pt x="131" y="3255"/>
                  <a:pt x="0" y="2826"/>
                  <a:pt x="0" y="2366"/>
                </a:cubicBezTo>
                <a:cubicBezTo>
                  <a:pt x="0" y="1060"/>
                  <a:pt x="1060" y="0"/>
                  <a:pt x="2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87276EA1-378B-48CC-8AD6-2B429AFA9BC8}"/>
              </a:ext>
            </a:extLst>
          </p:cNvPr>
          <p:cNvSpPr>
            <a:spLocks/>
          </p:cNvSpPr>
          <p:nvPr/>
        </p:nvSpPr>
        <p:spPr bwMode="auto">
          <a:xfrm rot="1800000">
            <a:off x="4680654" y="3706797"/>
            <a:ext cx="1327675" cy="1904361"/>
          </a:xfrm>
          <a:custGeom>
            <a:avLst/>
            <a:gdLst>
              <a:gd name="T0" fmla="*/ 2366 w 4733"/>
              <a:gd name="T1" fmla="*/ 6776 h 6776"/>
              <a:gd name="T2" fmla="*/ 4733 w 4733"/>
              <a:gd name="T3" fmla="*/ 4409 h 6776"/>
              <a:gd name="T4" fmla="*/ 4375 w 4733"/>
              <a:gd name="T5" fmla="*/ 3158 h 6776"/>
              <a:gd name="T6" fmla="*/ 4375 w 4733"/>
              <a:gd name="T7" fmla="*/ 3158 h 6776"/>
              <a:gd name="T8" fmla="*/ 4364 w 4733"/>
              <a:gd name="T9" fmla="*/ 3140 h 6776"/>
              <a:gd name="T10" fmla="*/ 4358 w 4733"/>
              <a:gd name="T11" fmla="*/ 3130 h 6776"/>
              <a:gd name="T12" fmla="*/ 2366 w 4733"/>
              <a:gd name="T13" fmla="*/ 0 h 6776"/>
              <a:gd name="T14" fmla="*/ 375 w 4733"/>
              <a:gd name="T15" fmla="*/ 3130 h 6776"/>
              <a:gd name="T16" fmla="*/ 369 w 4733"/>
              <a:gd name="T17" fmla="*/ 3140 h 6776"/>
              <a:gd name="T18" fmla="*/ 357 w 4733"/>
              <a:gd name="T19" fmla="*/ 3158 h 6776"/>
              <a:gd name="T20" fmla="*/ 357 w 4733"/>
              <a:gd name="T21" fmla="*/ 3158 h 6776"/>
              <a:gd name="T22" fmla="*/ 0 w 4733"/>
              <a:gd name="T23" fmla="*/ 4409 h 6776"/>
              <a:gd name="T24" fmla="*/ 2366 w 4733"/>
              <a:gd name="T25" fmla="*/ 6776 h 6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6">
                <a:moveTo>
                  <a:pt x="2366" y="6776"/>
                </a:moveTo>
                <a:cubicBezTo>
                  <a:pt x="3673" y="6776"/>
                  <a:pt x="4733" y="5716"/>
                  <a:pt x="4733" y="4409"/>
                </a:cubicBezTo>
                <a:cubicBezTo>
                  <a:pt x="4733" y="3950"/>
                  <a:pt x="4602" y="3521"/>
                  <a:pt x="4375" y="3158"/>
                </a:cubicBezTo>
                <a:lnTo>
                  <a:pt x="4375" y="3158"/>
                </a:lnTo>
                <a:lnTo>
                  <a:pt x="4364" y="3140"/>
                </a:lnTo>
                <a:lnTo>
                  <a:pt x="4358" y="3130"/>
                </a:lnTo>
                <a:lnTo>
                  <a:pt x="2366" y="0"/>
                </a:lnTo>
                <a:lnTo>
                  <a:pt x="375" y="3130"/>
                </a:lnTo>
                <a:lnTo>
                  <a:pt x="369" y="3140"/>
                </a:lnTo>
                <a:lnTo>
                  <a:pt x="357" y="3158"/>
                </a:lnTo>
                <a:lnTo>
                  <a:pt x="357" y="3158"/>
                </a:lnTo>
                <a:cubicBezTo>
                  <a:pt x="131" y="3521"/>
                  <a:pt x="0" y="3950"/>
                  <a:pt x="0" y="4409"/>
                </a:cubicBezTo>
                <a:cubicBezTo>
                  <a:pt x="0" y="5716"/>
                  <a:pt x="1060" y="6776"/>
                  <a:pt x="2366" y="67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15CE52-ACEF-4A37-A802-62A6C7626FB5}"/>
              </a:ext>
            </a:extLst>
          </p:cNvPr>
          <p:cNvSpPr>
            <a:spLocks/>
          </p:cNvSpPr>
          <p:nvPr/>
        </p:nvSpPr>
        <p:spPr bwMode="auto">
          <a:xfrm rot="1800000">
            <a:off x="4448900" y="1787879"/>
            <a:ext cx="1828336" cy="1427807"/>
          </a:xfrm>
          <a:custGeom>
            <a:avLst/>
            <a:gdLst>
              <a:gd name="T0" fmla="*/ 655 w 6517"/>
              <a:gd name="T1" fmla="*/ 1516 h 5082"/>
              <a:gd name="T2" fmla="*/ 3889 w 6517"/>
              <a:gd name="T3" fmla="*/ 655 h 5082"/>
              <a:gd name="T4" fmla="*/ 4792 w 6517"/>
              <a:gd name="T5" fmla="*/ 1592 h 5082"/>
              <a:gd name="T6" fmla="*/ 4792 w 6517"/>
              <a:gd name="T7" fmla="*/ 1592 h 5082"/>
              <a:gd name="T8" fmla="*/ 4802 w 6517"/>
              <a:gd name="T9" fmla="*/ 1610 h 5082"/>
              <a:gd name="T10" fmla="*/ 4808 w 6517"/>
              <a:gd name="T11" fmla="*/ 1621 h 5082"/>
              <a:gd name="T12" fmla="*/ 6517 w 6517"/>
              <a:gd name="T13" fmla="*/ 4913 h 5082"/>
              <a:gd name="T14" fmla="*/ 2811 w 6517"/>
              <a:gd name="T15" fmla="*/ 5067 h 5082"/>
              <a:gd name="T16" fmla="*/ 2799 w 6517"/>
              <a:gd name="T17" fmla="*/ 5067 h 5082"/>
              <a:gd name="T18" fmla="*/ 2778 w 6517"/>
              <a:gd name="T19" fmla="*/ 5068 h 5082"/>
              <a:gd name="T20" fmla="*/ 2778 w 6517"/>
              <a:gd name="T21" fmla="*/ 5068 h 5082"/>
              <a:gd name="T22" fmla="*/ 1516 w 6517"/>
              <a:gd name="T23" fmla="*/ 4750 h 5082"/>
              <a:gd name="T24" fmla="*/ 655 w 6517"/>
              <a:gd name="T25" fmla="*/ 151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7" h="5082">
                <a:moveTo>
                  <a:pt x="655" y="1516"/>
                </a:moveTo>
                <a:cubicBezTo>
                  <a:pt x="1310" y="385"/>
                  <a:pt x="2759" y="0"/>
                  <a:pt x="3889" y="655"/>
                </a:cubicBezTo>
                <a:cubicBezTo>
                  <a:pt x="4287" y="885"/>
                  <a:pt x="4592" y="1214"/>
                  <a:pt x="4792" y="1592"/>
                </a:cubicBezTo>
                <a:lnTo>
                  <a:pt x="4792" y="1592"/>
                </a:lnTo>
                <a:lnTo>
                  <a:pt x="4802" y="1610"/>
                </a:lnTo>
                <a:lnTo>
                  <a:pt x="4808" y="1621"/>
                </a:lnTo>
                <a:lnTo>
                  <a:pt x="6517" y="4913"/>
                </a:lnTo>
                <a:lnTo>
                  <a:pt x="2811" y="5067"/>
                </a:lnTo>
                <a:lnTo>
                  <a:pt x="2799" y="5067"/>
                </a:lnTo>
                <a:lnTo>
                  <a:pt x="2778" y="5068"/>
                </a:lnTo>
                <a:lnTo>
                  <a:pt x="2778" y="5068"/>
                </a:lnTo>
                <a:cubicBezTo>
                  <a:pt x="2350" y="5082"/>
                  <a:pt x="1913" y="4980"/>
                  <a:pt x="1516" y="4750"/>
                </a:cubicBezTo>
                <a:cubicBezTo>
                  <a:pt x="385" y="4095"/>
                  <a:pt x="0" y="2647"/>
                  <a:pt x="655" y="15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53E20158-BE46-4398-BE21-C5CA7D4F2397}"/>
              </a:ext>
            </a:extLst>
          </p:cNvPr>
          <p:cNvSpPr>
            <a:spLocks/>
          </p:cNvSpPr>
          <p:nvPr/>
        </p:nvSpPr>
        <p:spPr bwMode="auto">
          <a:xfrm rot="1800000">
            <a:off x="5508911" y="4154353"/>
            <a:ext cx="1828336" cy="1427807"/>
          </a:xfrm>
          <a:custGeom>
            <a:avLst/>
            <a:gdLst>
              <a:gd name="T0" fmla="*/ 5863 w 6518"/>
              <a:gd name="T1" fmla="*/ 3566 h 5082"/>
              <a:gd name="T2" fmla="*/ 5002 w 6518"/>
              <a:gd name="T3" fmla="*/ 332 h 5082"/>
              <a:gd name="T4" fmla="*/ 3740 w 6518"/>
              <a:gd name="T5" fmla="*/ 14 h 5082"/>
              <a:gd name="T6" fmla="*/ 3740 w 6518"/>
              <a:gd name="T7" fmla="*/ 14 h 5082"/>
              <a:gd name="T8" fmla="*/ 3719 w 6518"/>
              <a:gd name="T9" fmla="*/ 14 h 5082"/>
              <a:gd name="T10" fmla="*/ 3707 w 6518"/>
              <a:gd name="T11" fmla="*/ 15 h 5082"/>
              <a:gd name="T12" fmla="*/ 0 w 6518"/>
              <a:gd name="T13" fmla="*/ 168 h 5082"/>
              <a:gd name="T14" fmla="*/ 1710 w 6518"/>
              <a:gd name="T15" fmla="*/ 3461 h 5082"/>
              <a:gd name="T16" fmla="*/ 1715 w 6518"/>
              <a:gd name="T17" fmla="*/ 3471 h 5082"/>
              <a:gd name="T18" fmla="*/ 1725 w 6518"/>
              <a:gd name="T19" fmla="*/ 3490 h 5082"/>
              <a:gd name="T20" fmla="*/ 1725 w 6518"/>
              <a:gd name="T21" fmla="*/ 3490 h 5082"/>
              <a:gd name="T22" fmla="*/ 2628 w 6518"/>
              <a:gd name="T23" fmla="*/ 4427 h 5082"/>
              <a:gd name="T24" fmla="*/ 5863 w 6518"/>
              <a:gd name="T25" fmla="*/ 356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8" h="5082">
                <a:moveTo>
                  <a:pt x="5863" y="3566"/>
                </a:moveTo>
                <a:cubicBezTo>
                  <a:pt x="6518" y="2435"/>
                  <a:pt x="6132" y="987"/>
                  <a:pt x="5002" y="332"/>
                </a:cubicBezTo>
                <a:cubicBezTo>
                  <a:pt x="4604" y="101"/>
                  <a:pt x="4168" y="0"/>
                  <a:pt x="3740" y="14"/>
                </a:cubicBezTo>
                <a:lnTo>
                  <a:pt x="3740" y="14"/>
                </a:lnTo>
                <a:lnTo>
                  <a:pt x="3719" y="14"/>
                </a:lnTo>
                <a:lnTo>
                  <a:pt x="3707" y="15"/>
                </a:lnTo>
                <a:lnTo>
                  <a:pt x="0" y="168"/>
                </a:lnTo>
                <a:lnTo>
                  <a:pt x="1710" y="3461"/>
                </a:lnTo>
                <a:lnTo>
                  <a:pt x="1715" y="3471"/>
                </a:lnTo>
                <a:lnTo>
                  <a:pt x="1725" y="3490"/>
                </a:lnTo>
                <a:lnTo>
                  <a:pt x="1725" y="3490"/>
                </a:lnTo>
                <a:cubicBezTo>
                  <a:pt x="1926" y="3868"/>
                  <a:pt x="2231" y="4196"/>
                  <a:pt x="2628" y="4427"/>
                </a:cubicBezTo>
                <a:cubicBezTo>
                  <a:pt x="3759" y="5082"/>
                  <a:pt x="5207" y="4696"/>
                  <a:pt x="5863" y="35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1AF555B9-4BD0-4544-91D1-414588069BAB}"/>
              </a:ext>
            </a:extLst>
          </p:cNvPr>
          <p:cNvSpPr>
            <a:spLocks/>
          </p:cNvSpPr>
          <p:nvPr/>
        </p:nvSpPr>
        <p:spPr bwMode="auto">
          <a:xfrm rot="1800000">
            <a:off x="3695253" y="3089774"/>
            <a:ext cx="1830189" cy="1427807"/>
          </a:xfrm>
          <a:custGeom>
            <a:avLst/>
            <a:gdLst>
              <a:gd name="T0" fmla="*/ 653 w 6523"/>
              <a:gd name="T1" fmla="*/ 3563 h 5083"/>
              <a:gd name="T2" fmla="*/ 1521 w 6523"/>
              <a:gd name="T3" fmla="*/ 331 h 5083"/>
              <a:gd name="T4" fmla="*/ 2783 w 6523"/>
              <a:gd name="T5" fmla="*/ 15 h 5083"/>
              <a:gd name="T6" fmla="*/ 2783 w 6523"/>
              <a:gd name="T7" fmla="*/ 15 h 5083"/>
              <a:gd name="T8" fmla="*/ 2805 w 6523"/>
              <a:gd name="T9" fmla="*/ 16 h 5083"/>
              <a:gd name="T10" fmla="*/ 2816 w 6523"/>
              <a:gd name="T11" fmla="*/ 17 h 5083"/>
              <a:gd name="T12" fmla="*/ 6523 w 6523"/>
              <a:gd name="T13" fmla="*/ 178 h 5083"/>
              <a:gd name="T14" fmla="*/ 4806 w 6523"/>
              <a:gd name="T15" fmla="*/ 3467 h 5083"/>
              <a:gd name="T16" fmla="*/ 4800 w 6523"/>
              <a:gd name="T17" fmla="*/ 3477 h 5083"/>
              <a:gd name="T18" fmla="*/ 4791 w 6523"/>
              <a:gd name="T19" fmla="*/ 3496 h 5083"/>
              <a:gd name="T20" fmla="*/ 4790 w 6523"/>
              <a:gd name="T21" fmla="*/ 3496 h 5083"/>
              <a:gd name="T22" fmla="*/ 3885 w 6523"/>
              <a:gd name="T23" fmla="*/ 4431 h 5083"/>
              <a:gd name="T24" fmla="*/ 653 w 6523"/>
              <a:gd name="T25" fmla="*/ 3563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3" h="5083">
                <a:moveTo>
                  <a:pt x="653" y="3563"/>
                </a:moveTo>
                <a:cubicBezTo>
                  <a:pt x="0" y="2431"/>
                  <a:pt x="389" y="983"/>
                  <a:pt x="1521" y="331"/>
                </a:cubicBezTo>
                <a:cubicBezTo>
                  <a:pt x="1919" y="101"/>
                  <a:pt x="2356" y="0"/>
                  <a:pt x="2783" y="15"/>
                </a:cubicBezTo>
                <a:lnTo>
                  <a:pt x="2783" y="15"/>
                </a:lnTo>
                <a:lnTo>
                  <a:pt x="2805" y="16"/>
                </a:lnTo>
                <a:lnTo>
                  <a:pt x="2816" y="17"/>
                </a:lnTo>
                <a:lnTo>
                  <a:pt x="6523" y="178"/>
                </a:lnTo>
                <a:lnTo>
                  <a:pt x="4806" y="3467"/>
                </a:lnTo>
                <a:lnTo>
                  <a:pt x="4800" y="3477"/>
                </a:lnTo>
                <a:lnTo>
                  <a:pt x="4791" y="3496"/>
                </a:lnTo>
                <a:lnTo>
                  <a:pt x="4790" y="3496"/>
                </a:lnTo>
                <a:cubicBezTo>
                  <a:pt x="4589" y="3874"/>
                  <a:pt x="4283" y="4201"/>
                  <a:pt x="3885" y="4431"/>
                </a:cubicBezTo>
                <a:cubicBezTo>
                  <a:pt x="2753" y="5083"/>
                  <a:pt x="1306" y="4695"/>
                  <a:pt x="653" y="3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4DEC70FA-7E45-43E4-9D6C-5E3F3BD23A16}"/>
              </a:ext>
            </a:extLst>
          </p:cNvPr>
          <p:cNvSpPr>
            <a:spLocks/>
          </p:cNvSpPr>
          <p:nvPr/>
        </p:nvSpPr>
        <p:spPr bwMode="auto">
          <a:xfrm rot="1800000">
            <a:off x="6259776" y="2854064"/>
            <a:ext cx="1830189" cy="1427807"/>
          </a:xfrm>
          <a:custGeom>
            <a:avLst/>
            <a:gdLst>
              <a:gd name="T0" fmla="*/ 5870 w 6522"/>
              <a:gd name="T1" fmla="*/ 1521 h 5083"/>
              <a:gd name="T2" fmla="*/ 2637 w 6522"/>
              <a:gd name="T3" fmla="*/ 653 h 5083"/>
              <a:gd name="T4" fmla="*/ 1732 w 6522"/>
              <a:gd name="T5" fmla="*/ 1588 h 5083"/>
              <a:gd name="T6" fmla="*/ 1732 w 6522"/>
              <a:gd name="T7" fmla="*/ 1588 h 5083"/>
              <a:gd name="T8" fmla="*/ 1722 w 6522"/>
              <a:gd name="T9" fmla="*/ 1606 h 5083"/>
              <a:gd name="T10" fmla="*/ 1717 w 6522"/>
              <a:gd name="T11" fmla="*/ 1617 h 5083"/>
              <a:gd name="T12" fmla="*/ 0 w 6522"/>
              <a:gd name="T13" fmla="*/ 4905 h 5083"/>
              <a:gd name="T14" fmla="*/ 3706 w 6522"/>
              <a:gd name="T15" fmla="*/ 5067 h 5083"/>
              <a:gd name="T16" fmla="*/ 3718 w 6522"/>
              <a:gd name="T17" fmla="*/ 5068 h 5083"/>
              <a:gd name="T18" fmla="*/ 3739 w 6522"/>
              <a:gd name="T19" fmla="*/ 5068 h 5083"/>
              <a:gd name="T20" fmla="*/ 3739 w 6522"/>
              <a:gd name="T21" fmla="*/ 5068 h 5083"/>
              <a:gd name="T22" fmla="*/ 5002 w 6522"/>
              <a:gd name="T23" fmla="*/ 4753 h 5083"/>
              <a:gd name="T24" fmla="*/ 5870 w 6522"/>
              <a:gd name="T25" fmla="*/ 1521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2" h="5083">
                <a:moveTo>
                  <a:pt x="5870" y="1521"/>
                </a:moveTo>
                <a:cubicBezTo>
                  <a:pt x="5217" y="389"/>
                  <a:pt x="3769" y="0"/>
                  <a:pt x="2637" y="653"/>
                </a:cubicBezTo>
                <a:cubicBezTo>
                  <a:pt x="2239" y="882"/>
                  <a:pt x="1934" y="1210"/>
                  <a:pt x="1732" y="1588"/>
                </a:cubicBezTo>
                <a:lnTo>
                  <a:pt x="1732" y="1588"/>
                </a:lnTo>
                <a:lnTo>
                  <a:pt x="1722" y="1606"/>
                </a:lnTo>
                <a:lnTo>
                  <a:pt x="1717" y="1617"/>
                </a:lnTo>
                <a:lnTo>
                  <a:pt x="0" y="4905"/>
                </a:lnTo>
                <a:lnTo>
                  <a:pt x="3706" y="5067"/>
                </a:lnTo>
                <a:lnTo>
                  <a:pt x="3718" y="5068"/>
                </a:lnTo>
                <a:lnTo>
                  <a:pt x="3739" y="5068"/>
                </a:lnTo>
                <a:lnTo>
                  <a:pt x="3739" y="5068"/>
                </a:lnTo>
                <a:cubicBezTo>
                  <a:pt x="4167" y="5083"/>
                  <a:pt x="4604" y="4983"/>
                  <a:pt x="5002" y="4753"/>
                </a:cubicBezTo>
                <a:cubicBezTo>
                  <a:pt x="6134" y="4100"/>
                  <a:pt x="6522" y="2653"/>
                  <a:pt x="5870" y="15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TextBox 48">
            <a:extLst>
              <a:ext uri="{FF2B5EF4-FFF2-40B4-BE49-F238E27FC236}">
                <a16:creationId xmlns:a16="http://schemas.microsoft.com/office/drawing/2014/main" id="{59990421-F765-4D04-9F0C-B4F7FB26E15F}"/>
              </a:ext>
            </a:extLst>
          </p:cNvPr>
          <p:cNvSpPr txBox="1"/>
          <p:nvPr/>
        </p:nvSpPr>
        <p:spPr>
          <a:xfrm>
            <a:off x="5936539" y="30381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49">
            <a:extLst>
              <a:ext uri="{FF2B5EF4-FFF2-40B4-BE49-F238E27FC236}">
                <a16:creationId xmlns:a16="http://schemas.microsoft.com/office/drawing/2014/main" id="{AC38CADE-E9CE-453B-8CE0-8F4B5B2DC188}"/>
              </a:ext>
            </a:extLst>
          </p:cNvPr>
          <p:cNvSpPr txBox="1"/>
          <p:nvPr/>
        </p:nvSpPr>
        <p:spPr>
          <a:xfrm>
            <a:off x="6172965" y="35248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0">
            <a:extLst>
              <a:ext uri="{FF2B5EF4-FFF2-40B4-BE49-F238E27FC236}">
                <a16:creationId xmlns:a16="http://schemas.microsoft.com/office/drawing/2014/main" id="{EA50EE23-BC9D-4678-91E9-409A04F580C5}"/>
              </a:ext>
            </a:extLst>
          </p:cNvPr>
          <p:cNvSpPr txBox="1"/>
          <p:nvPr/>
        </p:nvSpPr>
        <p:spPr>
          <a:xfrm>
            <a:off x="5933498" y="39395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1400" dirty="0">
              <a:solidFill>
                <a:schemeClr val="accent3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DB64090A-1908-4F80-B04E-1E61C8C031FD}"/>
              </a:ext>
            </a:extLst>
          </p:cNvPr>
          <p:cNvSpPr txBox="1"/>
          <p:nvPr/>
        </p:nvSpPr>
        <p:spPr>
          <a:xfrm>
            <a:off x="5416672" y="39411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TextBox 52">
            <a:extLst>
              <a:ext uri="{FF2B5EF4-FFF2-40B4-BE49-F238E27FC236}">
                <a16:creationId xmlns:a16="http://schemas.microsoft.com/office/drawing/2014/main" id="{31C23ABF-E42D-411B-86E3-125095A67266}"/>
              </a:ext>
            </a:extLst>
          </p:cNvPr>
          <p:cNvSpPr txBox="1"/>
          <p:nvPr/>
        </p:nvSpPr>
        <p:spPr>
          <a:xfrm>
            <a:off x="5215231" y="34778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53">
            <a:extLst>
              <a:ext uri="{FF2B5EF4-FFF2-40B4-BE49-F238E27FC236}">
                <a16:creationId xmlns:a16="http://schemas.microsoft.com/office/drawing/2014/main" id="{6B8A22F8-3C29-4F6C-A921-8B2E465F3441}"/>
              </a:ext>
            </a:extLst>
          </p:cNvPr>
          <p:cNvSpPr txBox="1"/>
          <p:nvPr/>
        </p:nvSpPr>
        <p:spPr>
          <a:xfrm>
            <a:off x="5505996" y="30734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3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1400" dirty="0">
              <a:solidFill>
                <a:schemeClr val="accent3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id="{95E56F6D-A7B0-4EC0-819B-F65EBFB2A309}"/>
              </a:ext>
            </a:extLst>
          </p:cNvPr>
          <p:cNvSpPr>
            <a:spLocks/>
          </p:cNvSpPr>
          <p:nvPr/>
        </p:nvSpPr>
        <p:spPr bwMode="auto">
          <a:xfrm>
            <a:off x="4882911" y="2116809"/>
            <a:ext cx="677669" cy="576017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58A62C7B-9608-4743-AB9A-76262A274ECC}"/>
              </a:ext>
            </a:extLst>
          </p:cNvPr>
          <p:cNvSpPr txBox="1"/>
          <p:nvPr/>
        </p:nvSpPr>
        <p:spPr>
          <a:xfrm>
            <a:off x="7377638" y="1906582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内置虚拟机</a:t>
            </a:r>
          </a:p>
        </p:txBody>
      </p:sp>
      <p:sp>
        <p:nvSpPr>
          <p:cNvPr id="38" name="Rectangle 13" descr="FD1DDF730CE4456e89755B07FE1653D0# #Rectangle 13">
            <a:extLst>
              <a:ext uri="{FF2B5EF4-FFF2-40B4-BE49-F238E27FC236}">
                <a16:creationId xmlns:a16="http://schemas.microsoft.com/office/drawing/2014/main" id="{34FA521C-3208-4C9E-ABA3-A79DD9C78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126" y="2228991"/>
            <a:ext cx="1687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支持用户使用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语言进行功能扩展</a:t>
            </a:r>
          </a:p>
        </p:txBody>
      </p:sp>
      <p:sp>
        <p:nvSpPr>
          <p:cNvPr id="39" name="TextBox 59">
            <a:extLst>
              <a:ext uri="{FF2B5EF4-FFF2-40B4-BE49-F238E27FC236}">
                <a16:creationId xmlns:a16="http://schemas.microsoft.com/office/drawing/2014/main" id="{4E65346C-F898-42BE-A35C-9D9813E3AE8C}"/>
              </a:ext>
            </a:extLst>
          </p:cNvPr>
          <p:cNvSpPr txBox="1"/>
          <p:nvPr/>
        </p:nvSpPr>
        <p:spPr>
          <a:xfrm>
            <a:off x="8033173" y="3323295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总线接入</a:t>
            </a:r>
          </a:p>
        </p:txBody>
      </p:sp>
      <p:sp>
        <p:nvSpPr>
          <p:cNvPr id="41" name="TextBox 61">
            <a:extLst>
              <a:ext uri="{FF2B5EF4-FFF2-40B4-BE49-F238E27FC236}">
                <a16:creationId xmlns:a16="http://schemas.microsoft.com/office/drawing/2014/main" id="{4B4452CC-A2AD-48F8-96C5-C876CE47903B}"/>
              </a:ext>
            </a:extLst>
          </p:cNvPr>
          <p:cNvSpPr txBox="1"/>
          <p:nvPr/>
        </p:nvSpPr>
        <p:spPr>
          <a:xfrm>
            <a:off x="7501733" y="4706888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内置多场景</a:t>
            </a:r>
          </a:p>
        </p:txBody>
      </p:sp>
      <p:sp>
        <p:nvSpPr>
          <p:cNvPr id="42" name="Rectangle 13" descr="FD1DDF730CE4456e89755B07FE1653D0# #Rectangle 13">
            <a:extLst>
              <a:ext uri="{FF2B5EF4-FFF2-40B4-BE49-F238E27FC236}">
                <a16:creationId xmlns:a16="http://schemas.microsoft.com/office/drawing/2014/main" id="{71025DCB-2510-4CE6-BFC0-4FCB47DD7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173" y="3662920"/>
            <a:ext cx="14015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支持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RS485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工业总线接入现场设备</a:t>
            </a:r>
          </a:p>
        </p:txBody>
      </p:sp>
      <p:sp>
        <p:nvSpPr>
          <p:cNvPr id="43" name="TextBox 63">
            <a:extLst>
              <a:ext uri="{FF2B5EF4-FFF2-40B4-BE49-F238E27FC236}">
                <a16:creationId xmlns:a16="http://schemas.microsoft.com/office/drawing/2014/main" id="{F736E423-A0F7-4CDE-B1B2-6A4608C4CE85}"/>
              </a:ext>
            </a:extLst>
          </p:cNvPr>
          <p:cNvSpPr txBox="1"/>
          <p:nvPr/>
        </p:nvSpPr>
        <p:spPr>
          <a:xfrm>
            <a:off x="2185265" y="1906582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语言扩展</a:t>
            </a:r>
          </a:p>
        </p:txBody>
      </p:sp>
      <p:sp>
        <p:nvSpPr>
          <p:cNvPr id="44" name="Rectangle 13" descr="FD1DDF730CE4456e89755B07FE1653D0# #Rectangle 13">
            <a:extLst>
              <a:ext uri="{FF2B5EF4-FFF2-40B4-BE49-F238E27FC236}">
                <a16:creationId xmlns:a16="http://schemas.microsoft.com/office/drawing/2014/main" id="{7D4004F4-ED0D-418B-BEC3-7E20B8F16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683" y="5070369"/>
            <a:ext cx="2250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用户可内置多个应用对应不同</a:t>
            </a:r>
            <a:endParaRPr lang="en-US" altLang="zh-CN" sz="1000" dirty="0">
              <a:latin typeface="+mn-lt"/>
              <a:ea typeface="+mn-ea"/>
              <a:cs typeface="+mn-ea"/>
              <a:sym typeface="+mn-lt"/>
            </a:endParaRPr>
          </a:p>
          <a:p>
            <a:pPr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的应用场景</a:t>
            </a:r>
          </a:p>
        </p:txBody>
      </p:sp>
      <p:sp>
        <p:nvSpPr>
          <p:cNvPr id="45" name="TextBox 65">
            <a:extLst>
              <a:ext uri="{FF2B5EF4-FFF2-40B4-BE49-F238E27FC236}">
                <a16:creationId xmlns:a16="http://schemas.microsoft.com/office/drawing/2014/main" id="{C4D8BFEB-1996-429A-BD24-D8260D1B9D7B}"/>
              </a:ext>
            </a:extLst>
          </p:cNvPr>
          <p:cNvSpPr txBox="1"/>
          <p:nvPr/>
        </p:nvSpPr>
        <p:spPr>
          <a:xfrm>
            <a:off x="1391300" y="3323295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标准协议</a:t>
            </a:r>
          </a:p>
        </p:txBody>
      </p:sp>
      <p:sp>
        <p:nvSpPr>
          <p:cNvPr id="49" name="KSO_Shape">
            <a:extLst>
              <a:ext uri="{FF2B5EF4-FFF2-40B4-BE49-F238E27FC236}">
                <a16:creationId xmlns:a16="http://schemas.microsoft.com/office/drawing/2014/main" id="{3948601D-5D02-4357-B37B-1CAC26032476}"/>
              </a:ext>
            </a:extLst>
          </p:cNvPr>
          <p:cNvSpPr>
            <a:spLocks/>
          </p:cNvSpPr>
          <p:nvPr/>
        </p:nvSpPr>
        <p:spPr bwMode="auto">
          <a:xfrm>
            <a:off x="4905074" y="4633477"/>
            <a:ext cx="633343" cy="545730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3" name="Freeform 51">
            <a:extLst>
              <a:ext uri="{FF2B5EF4-FFF2-40B4-BE49-F238E27FC236}">
                <a16:creationId xmlns:a16="http://schemas.microsoft.com/office/drawing/2014/main" id="{E0FC0853-6811-4D48-A6B2-8600A0766500}"/>
              </a:ext>
            </a:extLst>
          </p:cNvPr>
          <p:cNvSpPr>
            <a:spLocks noEditPoints="1"/>
          </p:cNvSpPr>
          <p:nvPr/>
        </p:nvSpPr>
        <p:spPr bwMode="auto">
          <a:xfrm>
            <a:off x="6407416" y="4591719"/>
            <a:ext cx="365939" cy="531795"/>
          </a:xfrm>
          <a:custGeom>
            <a:avLst/>
            <a:gdLst>
              <a:gd name="T0" fmla="*/ 220893 w 80"/>
              <a:gd name="T1" fmla="*/ 110829 h 116"/>
              <a:gd name="T2" fmla="*/ 110447 w 80"/>
              <a:gd name="T3" fmla="*/ 0 h 116"/>
              <a:gd name="T4" fmla="*/ 0 w 80"/>
              <a:gd name="T5" fmla="*/ 110829 h 116"/>
              <a:gd name="T6" fmla="*/ 44179 w 80"/>
              <a:gd name="T7" fmla="*/ 199493 h 116"/>
              <a:gd name="T8" fmla="*/ 44179 w 80"/>
              <a:gd name="T9" fmla="*/ 199493 h 116"/>
              <a:gd name="T10" fmla="*/ 46940 w 80"/>
              <a:gd name="T11" fmla="*/ 199493 h 116"/>
              <a:gd name="T12" fmla="*/ 46940 w 80"/>
              <a:gd name="T13" fmla="*/ 199493 h 116"/>
              <a:gd name="T14" fmla="*/ 66268 w 80"/>
              <a:gd name="T15" fmla="*/ 243824 h 116"/>
              <a:gd name="T16" fmla="*/ 66268 w 80"/>
              <a:gd name="T17" fmla="*/ 321405 h 116"/>
              <a:gd name="T18" fmla="*/ 154625 w 80"/>
              <a:gd name="T19" fmla="*/ 321405 h 116"/>
              <a:gd name="T20" fmla="*/ 154625 w 80"/>
              <a:gd name="T21" fmla="*/ 243824 h 116"/>
              <a:gd name="T22" fmla="*/ 176714 w 80"/>
              <a:gd name="T23" fmla="*/ 199493 h 116"/>
              <a:gd name="T24" fmla="*/ 176714 w 80"/>
              <a:gd name="T25" fmla="*/ 199493 h 116"/>
              <a:gd name="T26" fmla="*/ 220893 w 80"/>
              <a:gd name="T27" fmla="*/ 110829 h 116"/>
              <a:gd name="T28" fmla="*/ 77313 w 80"/>
              <a:gd name="T29" fmla="*/ 310322 h 116"/>
              <a:gd name="T30" fmla="*/ 77313 w 80"/>
              <a:gd name="T31" fmla="*/ 277073 h 116"/>
              <a:gd name="T32" fmla="*/ 143580 w 80"/>
              <a:gd name="T33" fmla="*/ 277073 h 116"/>
              <a:gd name="T34" fmla="*/ 143580 w 80"/>
              <a:gd name="T35" fmla="*/ 310322 h 116"/>
              <a:gd name="T36" fmla="*/ 77313 w 80"/>
              <a:gd name="T37" fmla="*/ 310322 h 116"/>
              <a:gd name="T38" fmla="*/ 110447 w 80"/>
              <a:gd name="T39" fmla="*/ 121912 h 116"/>
              <a:gd name="T40" fmla="*/ 99402 w 80"/>
              <a:gd name="T41" fmla="*/ 110829 h 116"/>
              <a:gd name="T42" fmla="*/ 110447 w 80"/>
              <a:gd name="T43" fmla="*/ 99746 h 116"/>
              <a:gd name="T44" fmla="*/ 121491 w 80"/>
              <a:gd name="T45" fmla="*/ 110829 h 116"/>
              <a:gd name="T46" fmla="*/ 110447 w 80"/>
              <a:gd name="T47" fmla="*/ 121912 h 116"/>
              <a:gd name="T48" fmla="*/ 171192 w 80"/>
              <a:gd name="T49" fmla="*/ 188410 h 116"/>
              <a:gd name="T50" fmla="*/ 171192 w 80"/>
              <a:gd name="T51" fmla="*/ 191181 h 116"/>
              <a:gd name="T52" fmla="*/ 143580 w 80"/>
              <a:gd name="T53" fmla="*/ 243824 h 116"/>
              <a:gd name="T54" fmla="*/ 143580 w 80"/>
              <a:gd name="T55" fmla="*/ 265990 h 116"/>
              <a:gd name="T56" fmla="*/ 115969 w 80"/>
              <a:gd name="T57" fmla="*/ 265990 h 116"/>
              <a:gd name="T58" fmla="*/ 115969 w 80"/>
              <a:gd name="T59" fmla="*/ 130224 h 116"/>
              <a:gd name="T60" fmla="*/ 132536 w 80"/>
              <a:gd name="T61" fmla="*/ 110829 h 116"/>
              <a:gd name="T62" fmla="*/ 110447 w 80"/>
              <a:gd name="T63" fmla="*/ 88663 h 116"/>
              <a:gd name="T64" fmla="*/ 88357 w 80"/>
              <a:gd name="T65" fmla="*/ 110829 h 116"/>
              <a:gd name="T66" fmla="*/ 104924 w 80"/>
              <a:gd name="T67" fmla="*/ 130224 h 116"/>
              <a:gd name="T68" fmla="*/ 104924 w 80"/>
              <a:gd name="T69" fmla="*/ 265990 h 116"/>
              <a:gd name="T70" fmla="*/ 77313 w 80"/>
              <a:gd name="T71" fmla="*/ 265990 h 116"/>
              <a:gd name="T72" fmla="*/ 77313 w 80"/>
              <a:gd name="T73" fmla="*/ 243824 h 116"/>
              <a:gd name="T74" fmla="*/ 52462 w 80"/>
              <a:gd name="T75" fmla="*/ 191181 h 116"/>
              <a:gd name="T76" fmla="*/ 52462 w 80"/>
              <a:gd name="T77" fmla="*/ 191181 h 116"/>
              <a:gd name="T78" fmla="*/ 52462 w 80"/>
              <a:gd name="T79" fmla="*/ 191181 h 116"/>
              <a:gd name="T80" fmla="*/ 52462 w 80"/>
              <a:gd name="T81" fmla="*/ 188410 h 116"/>
              <a:gd name="T82" fmla="*/ 11045 w 80"/>
              <a:gd name="T83" fmla="*/ 110829 h 116"/>
              <a:gd name="T84" fmla="*/ 110447 w 80"/>
              <a:gd name="T85" fmla="*/ 11083 h 116"/>
              <a:gd name="T86" fmla="*/ 209848 w 80"/>
              <a:gd name="T87" fmla="*/ 110829 h 116"/>
              <a:gd name="T88" fmla="*/ 171192 w 80"/>
              <a:gd name="T89" fmla="*/ 188410 h 1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0" h="116">
                <a:moveTo>
                  <a:pt x="80" y="40"/>
                </a:moveTo>
                <a:cubicBezTo>
                  <a:pt x="80" y="18"/>
                  <a:pt x="63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3"/>
                  <a:pt x="7" y="64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20" y="74"/>
                  <a:pt x="24" y="80"/>
                  <a:pt x="24" y="88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88"/>
                  <a:pt x="56" y="88"/>
                  <a:pt x="56" y="88"/>
                </a:cubicBezTo>
                <a:cubicBezTo>
                  <a:pt x="56" y="80"/>
                  <a:pt x="61" y="74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74" y="64"/>
                  <a:pt x="80" y="53"/>
                  <a:pt x="80" y="40"/>
                </a:cubicBezTo>
                <a:close/>
                <a:moveTo>
                  <a:pt x="28" y="112"/>
                </a:moveTo>
                <a:cubicBezTo>
                  <a:pt x="28" y="100"/>
                  <a:pt x="28" y="100"/>
                  <a:pt x="28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2" y="112"/>
                  <a:pt x="52" y="112"/>
                  <a:pt x="52" y="112"/>
                </a:cubicBezTo>
                <a:lnTo>
                  <a:pt x="28" y="112"/>
                </a:lnTo>
                <a:close/>
                <a:moveTo>
                  <a:pt x="40" y="44"/>
                </a:moveTo>
                <a:cubicBezTo>
                  <a:pt x="38" y="44"/>
                  <a:pt x="36" y="42"/>
                  <a:pt x="36" y="40"/>
                </a:cubicBezTo>
                <a:cubicBezTo>
                  <a:pt x="36" y="37"/>
                  <a:pt x="38" y="36"/>
                  <a:pt x="40" y="36"/>
                </a:cubicBezTo>
                <a:cubicBezTo>
                  <a:pt x="43" y="36"/>
                  <a:pt x="44" y="37"/>
                  <a:pt x="44" y="40"/>
                </a:cubicBezTo>
                <a:cubicBezTo>
                  <a:pt x="44" y="42"/>
                  <a:pt x="43" y="44"/>
                  <a:pt x="40" y="44"/>
                </a:cubicBezTo>
                <a:close/>
                <a:moveTo>
                  <a:pt x="62" y="68"/>
                </a:moveTo>
                <a:cubicBezTo>
                  <a:pt x="62" y="68"/>
                  <a:pt x="62" y="69"/>
                  <a:pt x="62" y="69"/>
                </a:cubicBezTo>
                <a:cubicBezTo>
                  <a:pt x="57" y="72"/>
                  <a:pt x="52" y="78"/>
                  <a:pt x="52" y="88"/>
                </a:cubicBezTo>
                <a:cubicBezTo>
                  <a:pt x="52" y="96"/>
                  <a:pt x="52" y="96"/>
                  <a:pt x="52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47"/>
                  <a:pt x="42" y="47"/>
                  <a:pt x="42" y="47"/>
                </a:cubicBezTo>
                <a:cubicBezTo>
                  <a:pt x="46" y="47"/>
                  <a:pt x="48" y="43"/>
                  <a:pt x="48" y="40"/>
                </a:cubicBezTo>
                <a:cubicBezTo>
                  <a:pt x="48" y="35"/>
                  <a:pt x="45" y="32"/>
                  <a:pt x="40" y="32"/>
                </a:cubicBezTo>
                <a:cubicBezTo>
                  <a:pt x="36" y="32"/>
                  <a:pt x="32" y="35"/>
                  <a:pt x="32" y="40"/>
                </a:cubicBezTo>
                <a:cubicBezTo>
                  <a:pt x="32" y="43"/>
                  <a:pt x="35" y="47"/>
                  <a:pt x="38" y="47"/>
                </a:cubicBezTo>
                <a:cubicBezTo>
                  <a:pt x="38" y="96"/>
                  <a:pt x="38" y="96"/>
                  <a:pt x="38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79"/>
                  <a:pt x="24" y="72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19" y="68"/>
                  <a:pt x="19" y="68"/>
                </a:cubicBezTo>
                <a:cubicBezTo>
                  <a:pt x="10" y="61"/>
                  <a:pt x="4" y="51"/>
                  <a:pt x="4" y="40"/>
                </a:cubicBezTo>
                <a:cubicBezTo>
                  <a:pt x="4" y="20"/>
                  <a:pt x="21" y="4"/>
                  <a:pt x="40" y="4"/>
                </a:cubicBezTo>
                <a:cubicBezTo>
                  <a:pt x="60" y="4"/>
                  <a:pt x="76" y="20"/>
                  <a:pt x="76" y="40"/>
                </a:cubicBezTo>
                <a:cubicBezTo>
                  <a:pt x="76" y="51"/>
                  <a:pt x="71" y="62"/>
                  <a:pt x="62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30306C8-B49E-4EDE-9710-3B01279A1BB2}"/>
              </a:ext>
            </a:extLst>
          </p:cNvPr>
          <p:cNvSpPr/>
          <p:nvPr/>
        </p:nvSpPr>
        <p:spPr>
          <a:xfrm>
            <a:off x="6173887" y="4436741"/>
            <a:ext cx="811225" cy="8112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36FEC151-D666-4052-BAE9-3DA68B50FF5C}"/>
              </a:ext>
            </a:extLst>
          </p:cNvPr>
          <p:cNvSpPr>
            <a:spLocks noEditPoints="1"/>
          </p:cNvSpPr>
          <p:nvPr/>
        </p:nvSpPr>
        <p:spPr bwMode="auto">
          <a:xfrm>
            <a:off x="4256073" y="3313375"/>
            <a:ext cx="599862" cy="711516"/>
          </a:xfrm>
          <a:custGeom>
            <a:avLst/>
            <a:gdLst>
              <a:gd name="T0" fmla="*/ 436154 w 417"/>
              <a:gd name="T1" fmla="*/ 99364 h 493"/>
              <a:gd name="T2" fmla="*/ 336790 w 417"/>
              <a:gd name="T3" fmla="*/ 0 h 493"/>
              <a:gd name="T4" fmla="*/ 119236 w 417"/>
              <a:gd name="T5" fmla="*/ 0 h 493"/>
              <a:gd name="T6" fmla="*/ 119236 w 417"/>
              <a:gd name="T7" fmla="*/ 79491 h 493"/>
              <a:gd name="T8" fmla="*/ 0 w 417"/>
              <a:gd name="T9" fmla="*/ 79491 h 493"/>
              <a:gd name="T10" fmla="*/ 0 w 417"/>
              <a:gd name="T11" fmla="*/ 515645 h 493"/>
              <a:gd name="T12" fmla="*/ 316918 w 417"/>
              <a:gd name="T13" fmla="*/ 515645 h 493"/>
              <a:gd name="T14" fmla="*/ 316918 w 417"/>
              <a:gd name="T15" fmla="*/ 436154 h 493"/>
              <a:gd name="T16" fmla="*/ 436154 w 417"/>
              <a:gd name="T17" fmla="*/ 436154 h 493"/>
              <a:gd name="T18" fmla="*/ 436154 w 417"/>
              <a:gd name="T19" fmla="*/ 99364 h 493"/>
              <a:gd name="T20" fmla="*/ 336790 w 417"/>
              <a:gd name="T21" fmla="*/ 30332 h 493"/>
              <a:gd name="T22" fmla="*/ 408960 w 417"/>
              <a:gd name="T23" fmla="*/ 99364 h 493"/>
              <a:gd name="T24" fmla="*/ 336790 w 417"/>
              <a:gd name="T25" fmla="*/ 99364 h 493"/>
              <a:gd name="T26" fmla="*/ 336790 w 417"/>
              <a:gd name="T27" fmla="*/ 30332 h 493"/>
              <a:gd name="T28" fmla="*/ 19873 w 417"/>
              <a:gd name="T29" fmla="*/ 495772 h 493"/>
              <a:gd name="T30" fmla="*/ 19873 w 417"/>
              <a:gd name="T31" fmla="*/ 99364 h 493"/>
              <a:gd name="T32" fmla="*/ 198727 w 417"/>
              <a:gd name="T33" fmla="*/ 99364 h 493"/>
              <a:gd name="T34" fmla="*/ 198727 w 417"/>
              <a:gd name="T35" fmla="*/ 198727 h 493"/>
              <a:gd name="T36" fmla="*/ 297045 w 417"/>
              <a:gd name="T37" fmla="*/ 198727 h 493"/>
              <a:gd name="T38" fmla="*/ 297045 w 417"/>
              <a:gd name="T39" fmla="*/ 495772 h 493"/>
              <a:gd name="T40" fmla="*/ 19873 w 417"/>
              <a:gd name="T41" fmla="*/ 495772 h 493"/>
              <a:gd name="T42" fmla="*/ 218600 w 417"/>
              <a:gd name="T43" fmla="*/ 109823 h 493"/>
              <a:gd name="T44" fmla="*/ 289723 w 417"/>
              <a:gd name="T45" fmla="*/ 178855 h 493"/>
              <a:gd name="T46" fmla="*/ 218600 w 417"/>
              <a:gd name="T47" fmla="*/ 178855 h 493"/>
              <a:gd name="T48" fmla="*/ 218600 w 417"/>
              <a:gd name="T49" fmla="*/ 109823 h 493"/>
              <a:gd name="T50" fmla="*/ 316918 w 417"/>
              <a:gd name="T51" fmla="*/ 416281 h 493"/>
              <a:gd name="T52" fmla="*/ 316918 w 417"/>
              <a:gd name="T53" fmla="*/ 178855 h 493"/>
              <a:gd name="T54" fmla="*/ 218600 w 417"/>
              <a:gd name="T55" fmla="*/ 79491 h 493"/>
              <a:gd name="T56" fmla="*/ 139109 w 417"/>
              <a:gd name="T57" fmla="*/ 79491 h 493"/>
              <a:gd name="T58" fmla="*/ 139109 w 417"/>
              <a:gd name="T59" fmla="*/ 19873 h 493"/>
              <a:gd name="T60" fmla="*/ 316918 w 417"/>
              <a:gd name="T61" fmla="*/ 19873 h 493"/>
              <a:gd name="T62" fmla="*/ 316918 w 417"/>
              <a:gd name="T63" fmla="*/ 119236 h 493"/>
              <a:gd name="T64" fmla="*/ 416281 w 417"/>
              <a:gd name="T65" fmla="*/ 119236 h 493"/>
              <a:gd name="T66" fmla="*/ 416281 w 417"/>
              <a:gd name="T67" fmla="*/ 416281 h 493"/>
              <a:gd name="T68" fmla="*/ 316918 w 417"/>
              <a:gd name="T69" fmla="*/ 416281 h 49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17" h="493">
                <a:moveTo>
                  <a:pt x="417" y="95"/>
                </a:moveTo>
                <a:lnTo>
                  <a:pt x="322" y="0"/>
                </a:lnTo>
                <a:lnTo>
                  <a:pt x="114" y="0"/>
                </a:lnTo>
                <a:lnTo>
                  <a:pt x="114" y="76"/>
                </a:lnTo>
                <a:lnTo>
                  <a:pt x="0" y="76"/>
                </a:lnTo>
                <a:lnTo>
                  <a:pt x="0" y="493"/>
                </a:lnTo>
                <a:lnTo>
                  <a:pt x="303" y="493"/>
                </a:lnTo>
                <a:lnTo>
                  <a:pt x="303" y="417"/>
                </a:lnTo>
                <a:lnTo>
                  <a:pt x="417" y="417"/>
                </a:lnTo>
                <a:lnTo>
                  <a:pt x="417" y="95"/>
                </a:lnTo>
                <a:close/>
                <a:moveTo>
                  <a:pt x="322" y="29"/>
                </a:moveTo>
                <a:lnTo>
                  <a:pt x="391" y="95"/>
                </a:lnTo>
                <a:lnTo>
                  <a:pt x="322" y="95"/>
                </a:lnTo>
                <a:lnTo>
                  <a:pt x="322" y="29"/>
                </a:lnTo>
                <a:close/>
                <a:moveTo>
                  <a:pt x="19" y="474"/>
                </a:moveTo>
                <a:lnTo>
                  <a:pt x="19" y="95"/>
                </a:lnTo>
                <a:lnTo>
                  <a:pt x="190" y="95"/>
                </a:lnTo>
                <a:lnTo>
                  <a:pt x="190" y="190"/>
                </a:lnTo>
                <a:lnTo>
                  <a:pt x="284" y="190"/>
                </a:lnTo>
                <a:lnTo>
                  <a:pt x="284" y="474"/>
                </a:lnTo>
                <a:lnTo>
                  <a:pt x="19" y="474"/>
                </a:lnTo>
                <a:close/>
                <a:moveTo>
                  <a:pt x="209" y="105"/>
                </a:moveTo>
                <a:lnTo>
                  <a:pt x="277" y="171"/>
                </a:lnTo>
                <a:lnTo>
                  <a:pt x="209" y="171"/>
                </a:lnTo>
                <a:lnTo>
                  <a:pt x="209" y="105"/>
                </a:lnTo>
                <a:close/>
                <a:moveTo>
                  <a:pt x="303" y="398"/>
                </a:moveTo>
                <a:lnTo>
                  <a:pt x="303" y="171"/>
                </a:lnTo>
                <a:lnTo>
                  <a:pt x="209" y="76"/>
                </a:lnTo>
                <a:lnTo>
                  <a:pt x="133" y="76"/>
                </a:lnTo>
                <a:lnTo>
                  <a:pt x="133" y="19"/>
                </a:lnTo>
                <a:lnTo>
                  <a:pt x="303" y="19"/>
                </a:lnTo>
                <a:lnTo>
                  <a:pt x="303" y="114"/>
                </a:lnTo>
                <a:lnTo>
                  <a:pt x="398" y="114"/>
                </a:lnTo>
                <a:lnTo>
                  <a:pt x="398" y="398"/>
                </a:lnTo>
                <a:lnTo>
                  <a:pt x="303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Freeform 53">
            <a:extLst>
              <a:ext uri="{FF2B5EF4-FFF2-40B4-BE49-F238E27FC236}">
                <a16:creationId xmlns:a16="http://schemas.microsoft.com/office/drawing/2014/main" id="{FDF9FBFB-D628-469A-992F-967C7B52ED8E}"/>
              </a:ext>
            </a:extLst>
          </p:cNvPr>
          <p:cNvSpPr>
            <a:spLocks noEditPoints="1"/>
          </p:cNvSpPr>
          <p:nvPr/>
        </p:nvSpPr>
        <p:spPr bwMode="auto">
          <a:xfrm>
            <a:off x="6772557" y="3328531"/>
            <a:ext cx="845993" cy="637873"/>
          </a:xfrm>
          <a:custGeom>
            <a:avLst/>
            <a:gdLst>
              <a:gd name="T0" fmla="*/ 217512 w 201"/>
              <a:gd name="T1" fmla="*/ 37196 h 151"/>
              <a:gd name="T2" fmla="*/ 217512 w 201"/>
              <a:gd name="T3" fmla="*/ 99190 h 151"/>
              <a:gd name="T4" fmla="*/ 217512 w 201"/>
              <a:gd name="T5" fmla="*/ 119029 h 151"/>
              <a:gd name="T6" fmla="*/ 237286 w 201"/>
              <a:gd name="T7" fmla="*/ 119029 h 151"/>
              <a:gd name="T8" fmla="*/ 469629 w 201"/>
              <a:gd name="T9" fmla="*/ 305011 h 151"/>
              <a:gd name="T10" fmla="*/ 237286 w 201"/>
              <a:gd name="T11" fmla="*/ 218219 h 151"/>
              <a:gd name="T12" fmla="*/ 217512 w 201"/>
              <a:gd name="T13" fmla="*/ 218219 h 151"/>
              <a:gd name="T14" fmla="*/ 217512 w 201"/>
              <a:gd name="T15" fmla="*/ 238057 h 151"/>
              <a:gd name="T16" fmla="*/ 217512 w 201"/>
              <a:gd name="T17" fmla="*/ 297571 h 151"/>
              <a:gd name="T18" fmla="*/ 34604 w 201"/>
              <a:gd name="T19" fmla="*/ 168624 h 151"/>
              <a:gd name="T20" fmla="*/ 217512 w 201"/>
              <a:gd name="T21" fmla="*/ 37196 h 151"/>
              <a:gd name="T22" fmla="*/ 237286 w 201"/>
              <a:gd name="T23" fmla="*/ 0 h 151"/>
              <a:gd name="T24" fmla="*/ 0 w 201"/>
              <a:gd name="T25" fmla="*/ 168624 h 151"/>
              <a:gd name="T26" fmla="*/ 237286 w 201"/>
              <a:gd name="T27" fmla="*/ 337248 h 151"/>
              <a:gd name="T28" fmla="*/ 237286 w 201"/>
              <a:gd name="T29" fmla="*/ 238057 h 151"/>
              <a:gd name="T30" fmla="*/ 496818 w 201"/>
              <a:gd name="T31" fmla="*/ 374444 h 151"/>
              <a:gd name="T32" fmla="*/ 237286 w 201"/>
              <a:gd name="T33" fmla="*/ 99190 h 151"/>
              <a:gd name="T34" fmla="*/ 237286 w 201"/>
              <a:gd name="T35" fmla="*/ 0 h 15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01" h="151">
                <a:moveTo>
                  <a:pt x="88" y="15"/>
                </a:moveTo>
                <a:cubicBezTo>
                  <a:pt x="88" y="40"/>
                  <a:pt x="88" y="40"/>
                  <a:pt x="88" y="40"/>
                </a:cubicBezTo>
                <a:cubicBezTo>
                  <a:pt x="88" y="48"/>
                  <a:pt x="88" y="48"/>
                  <a:pt x="88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51" y="49"/>
                  <a:pt x="182" y="73"/>
                  <a:pt x="190" y="123"/>
                </a:cubicBezTo>
                <a:cubicBezTo>
                  <a:pt x="160" y="88"/>
                  <a:pt x="125" y="88"/>
                  <a:pt x="96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14" y="68"/>
                  <a:pt x="14" y="68"/>
                  <a:pt x="14" y="68"/>
                </a:cubicBezTo>
                <a:cubicBezTo>
                  <a:pt x="88" y="15"/>
                  <a:pt x="88" y="15"/>
                  <a:pt x="88" y="15"/>
                </a:cubicBezTo>
                <a:moveTo>
                  <a:pt x="96" y="0"/>
                </a:moveTo>
                <a:cubicBezTo>
                  <a:pt x="0" y="68"/>
                  <a:pt x="0" y="68"/>
                  <a:pt x="0" y="68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96"/>
                  <a:pt x="96" y="96"/>
                  <a:pt x="96" y="96"/>
                </a:cubicBezTo>
                <a:cubicBezTo>
                  <a:pt x="135" y="96"/>
                  <a:pt x="170" y="98"/>
                  <a:pt x="201" y="151"/>
                </a:cubicBezTo>
                <a:cubicBezTo>
                  <a:pt x="201" y="117"/>
                  <a:pt x="195" y="41"/>
                  <a:pt x="96" y="40"/>
                </a:cubicBezTo>
                <a:cubicBezTo>
                  <a:pt x="96" y="0"/>
                  <a:pt x="96" y="0"/>
                  <a:pt x="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9E7E175-5BC2-43BE-9530-E202243618EB}"/>
              </a:ext>
            </a:extLst>
          </p:cNvPr>
          <p:cNvGrpSpPr/>
          <p:nvPr/>
        </p:nvGrpSpPr>
        <p:grpSpPr>
          <a:xfrm>
            <a:off x="6192729" y="2080632"/>
            <a:ext cx="673136" cy="808476"/>
            <a:chOff x="3806825" y="1065213"/>
            <a:chExt cx="600075" cy="720725"/>
          </a:xfrm>
          <a:solidFill>
            <a:schemeClr val="bg1"/>
          </a:solidFill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F965E4C-E99A-461E-A9F8-1AA055E00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050" y="1065213"/>
              <a:ext cx="304800" cy="533400"/>
            </a:xfrm>
            <a:custGeom>
              <a:avLst/>
              <a:gdLst>
                <a:gd name="T0" fmla="*/ 12 w 192"/>
                <a:gd name="T1" fmla="*/ 225 h 336"/>
                <a:gd name="T2" fmla="*/ 0 w 192"/>
                <a:gd name="T3" fmla="*/ 239 h 336"/>
                <a:gd name="T4" fmla="*/ 95 w 192"/>
                <a:gd name="T5" fmla="*/ 336 h 336"/>
                <a:gd name="T6" fmla="*/ 192 w 192"/>
                <a:gd name="T7" fmla="*/ 239 h 336"/>
                <a:gd name="T8" fmla="*/ 178 w 192"/>
                <a:gd name="T9" fmla="*/ 225 h 336"/>
                <a:gd name="T10" fmla="*/ 104 w 192"/>
                <a:gd name="T11" fmla="*/ 298 h 336"/>
                <a:gd name="T12" fmla="*/ 104 w 192"/>
                <a:gd name="T13" fmla="*/ 0 h 336"/>
                <a:gd name="T14" fmla="*/ 85 w 192"/>
                <a:gd name="T15" fmla="*/ 0 h 336"/>
                <a:gd name="T16" fmla="*/ 85 w 192"/>
                <a:gd name="T17" fmla="*/ 298 h 336"/>
                <a:gd name="T18" fmla="*/ 12 w 192"/>
                <a:gd name="T19" fmla="*/ 22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336">
                  <a:moveTo>
                    <a:pt x="12" y="225"/>
                  </a:moveTo>
                  <a:lnTo>
                    <a:pt x="0" y="239"/>
                  </a:lnTo>
                  <a:lnTo>
                    <a:pt x="95" y="336"/>
                  </a:lnTo>
                  <a:lnTo>
                    <a:pt x="192" y="239"/>
                  </a:lnTo>
                  <a:lnTo>
                    <a:pt x="178" y="225"/>
                  </a:lnTo>
                  <a:lnTo>
                    <a:pt x="104" y="298"/>
                  </a:lnTo>
                  <a:lnTo>
                    <a:pt x="104" y="0"/>
                  </a:lnTo>
                  <a:lnTo>
                    <a:pt x="85" y="0"/>
                  </a:lnTo>
                  <a:lnTo>
                    <a:pt x="85" y="298"/>
                  </a:lnTo>
                  <a:lnTo>
                    <a:pt x="12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D6C5ED3-B345-497F-BF19-BEBD97C6C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5" y="1216025"/>
              <a:ext cx="600075" cy="569913"/>
            </a:xfrm>
            <a:custGeom>
              <a:avLst/>
              <a:gdLst>
                <a:gd name="T0" fmla="*/ 236 w 378"/>
                <a:gd name="T1" fmla="*/ 0 h 359"/>
                <a:gd name="T2" fmla="*/ 236 w 378"/>
                <a:gd name="T3" fmla="*/ 19 h 359"/>
                <a:gd name="T4" fmla="*/ 359 w 378"/>
                <a:gd name="T5" fmla="*/ 19 h 359"/>
                <a:gd name="T6" fmla="*/ 359 w 378"/>
                <a:gd name="T7" fmla="*/ 341 h 359"/>
                <a:gd name="T8" fmla="*/ 19 w 378"/>
                <a:gd name="T9" fmla="*/ 341 h 359"/>
                <a:gd name="T10" fmla="*/ 19 w 378"/>
                <a:gd name="T11" fmla="*/ 19 h 359"/>
                <a:gd name="T12" fmla="*/ 141 w 378"/>
                <a:gd name="T13" fmla="*/ 19 h 359"/>
                <a:gd name="T14" fmla="*/ 141 w 378"/>
                <a:gd name="T15" fmla="*/ 0 h 359"/>
                <a:gd name="T16" fmla="*/ 0 w 378"/>
                <a:gd name="T17" fmla="*/ 0 h 359"/>
                <a:gd name="T18" fmla="*/ 0 w 378"/>
                <a:gd name="T19" fmla="*/ 359 h 359"/>
                <a:gd name="T20" fmla="*/ 378 w 378"/>
                <a:gd name="T21" fmla="*/ 359 h 359"/>
                <a:gd name="T22" fmla="*/ 378 w 378"/>
                <a:gd name="T23" fmla="*/ 0 h 359"/>
                <a:gd name="T24" fmla="*/ 236 w 378"/>
                <a:gd name="T2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359">
                  <a:moveTo>
                    <a:pt x="236" y="0"/>
                  </a:moveTo>
                  <a:lnTo>
                    <a:pt x="236" y="19"/>
                  </a:lnTo>
                  <a:lnTo>
                    <a:pt x="359" y="19"/>
                  </a:lnTo>
                  <a:lnTo>
                    <a:pt x="359" y="341"/>
                  </a:lnTo>
                  <a:lnTo>
                    <a:pt x="19" y="341"/>
                  </a:lnTo>
                  <a:lnTo>
                    <a:pt x="19" y="19"/>
                  </a:lnTo>
                  <a:lnTo>
                    <a:pt x="141" y="19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359"/>
                  </a:lnTo>
                  <a:lnTo>
                    <a:pt x="378" y="359"/>
                  </a:lnTo>
                  <a:lnTo>
                    <a:pt x="378" y="0"/>
                  </a:lnTo>
                  <a:lnTo>
                    <a:pt x="2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0" name="TextBox 65">
            <a:extLst>
              <a:ext uri="{FF2B5EF4-FFF2-40B4-BE49-F238E27FC236}">
                <a16:creationId xmlns:a16="http://schemas.microsoft.com/office/drawing/2014/main" id="{94081C1E-53EC-4853-9FD1-68AD44C117F8}"/>
              </a:ext>
            </a:extLst>
          </p:cNvPr>
          <p:cNvSpPr txBox="1"/>
          <p:nvPr/>
        </p:nvSpPr>
        <p:spPr>
          <a:xfrm>
            <a:off x="2207802" y="4705199"/>
            <a:ext cx="21102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高性价比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E9C2A4-0080-46E9-986E-B7F25A62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943600"/>
            <a:ext cx="1427989" cy="7461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41239A-F482-4532-9655-DCE35F9D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903690"/>
            <a:ext cx="1662319" cy="774372"/>
          </a:xfrm>
          <a:prstGeom prst="rect">
            <a:avLst/>
          </a:prstGeom>
        </p:spPr>
      </p:pic>
      <p:sp>
        <p:nvSpPr>
          <p:cNvPr id="48" name="Rectangle 13" descr="FD1DDF730CE4456e89755B07FE1653D0# #Rectangle 13">
            <a:extLst>
              <a:ext uri="{FF2B5EF4-FFF2-40B4-BE49-F238E27FC236}">
                <a16:creationId xmlns:a16="http://schemas.microsoft.com/office/drawing/2014/main" id="{6BBB6E7C-D5FB-40AC-9BB0-53CB09624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072" y="5008347"/>
            <a:ext cx="1376749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性能稳定，功能强大，设备成本低</a:t>
            </a:r>
          </a:p>
        </p:txBody>
      </p:sp>
      <p:sp>
        <p:nvSpPr>
          <p:cNvPr id="40" name="Rectangle 13" descr="FD1DDF730CE4456e89755B07FE1653D0# #Rectangle 13">
            <a:extLst>
              <a:ext uri="{FF2B5EF4-FFF2-40B4-BE49-F238E27FC236}">
                <a16:creationId xmlns:a16="http://schemas.microsoft.com/office/drawing/2014/main" id="{A544B8A8-03C1-4C5A-828C-C07CF0320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230" y="3626443"/>
            <a:ext cx="1233689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提供标准协议库，如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Modbus</a:t>
            </a:r>
            <a:r>
              <a:rPr lang="zh-CN" altLang="en-US" sz="1000" dirty="0">
                <a:latin typeface="+mn-lt"/>
                <a:ea typeface="+mn-ea"/>
                <a:cs typeface="+mn-ea"/>
                <a:sym typeface="+mn-lt"/>
              </a:rPr>
              <a:t>等等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67CE182-E935-4639-8B76-E81DBA0DF5B4}"/>
              </a:ext>
            </a:extLst>
          </p:cNvPr>
          <p:cNvSpPr txBox="1"/>
          <p:nvPr/>
        </p:nvSpPr>
        <p:spPr>
          <a:xfrm>
            <a:off x="4114800" y="6223934"/>
            <a:ext cx="5084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cs typeface="+mn-ea"/>
                <a:sym typeface="+mn-lt"/>
              </a:rPr>
              <a:t>支持通过</a:t>
            </a:r>
            <a:r>
              <a:rPr lang="en-US" altLang="zh-CN" sz="1200" b="1" dirty="0">
                <a:cs typeface="+mn-ea"/>
                <a:sym typeface="+mn-lt"/>
              </a:rPr>
              <a:t>JAVA</a:t>
            </a:r>
            <a:r>
              <a:rPr lang="zh-CN" altLang="en-US" sz="1200" b="1" dirty="0">
                <a:cs typeface="+mn-ea"/>
                <a:sym typeface="+mn-lt"/>
              </a:rPr>
              <a:t>语言进行设备协议解析及控制策略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48C38F9-218A-4A17-8472-20F7C220451D}"/>
              </a:ext>
            </a:extLst>
          </p:cNvPr>
          <p:cNvSpPr txBox="1"/>
          <p:nvPr/>
        </p:nvSpPr>
        <p:spPr>
          <a:xfrm>
            <a:off x="5870342" y="359901"/>
            <a:ext cx="5515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内置钛极</a:t>
            </a:r>
            <a:r>
              <a:rPr lang="en-US" altLang="zh-CN" sz="3200" dirty="0">
                <a:cs typeface="+mn-ea"/>
                <a:sym typeface="+mn-lt"/>
              </a:rPr>
              <a:t>OS</a:t>
            </a:r>
            <a:r>
              <a:rPr lang="zh-CN" altLang="en-US" sz="3200" dirty="0">
                <a:cs typeface="+mn-ea"/>
                <a:sym typeface="+mn-lt"/>
              </a:rPr>
              <a:t>物联网操作系统</a:t>
            </a:r>
          </a:p>
        </p:txBody>
      </p:sp>
    </p:spTree>
    <p:extLst>
      <p:ext uri="{BB962C8B-B14F-4D97-AF65-F5344CB8AC3E}">
        <p14:creationId xmlns:p14="http://schemas.microsoft.com/office/powerpoint/2010/main" val="14559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应用案例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29" name="object 6">
            <a:extLst>
              <a:ext uri="{FF2B5EF4-FFF2-40B4-BE49-F238E27FC236}">
                <a16:creationId xmlns:a16="http://schemas.microsoft.com/office/drawing/2014/main" id="{E6C7BAB7-B313-4D85-8974-104A4CAA09A9}"/>
              </a:ext>
            </a:extLst>
          </p:cNvPr>
          <p:cNvSpPr/>
          <p:nvPr/>
        </p:nvSpPr>
        <p:spPr>
          <a:xfrm>
            <a:off x="3581818" y="2581910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4FAA89EA-0690-4B3C-B63E-C8C0E2A26222}"/>
              </a:ext>
            </a:extLst>
          </p:cNvPr>
          <p:cNvSpPr/>
          <p:nvPr/>
        </p:nvSpPr>
        <p:spPr>
          <a:xfrm>
            <a:off x="8913989" y="1969770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E219A0BA-B1C8-4229-98FD-485CF81C86FA}"/>
              </a:ext>
            </a:extLst>
          </p:cNvPr>
          <p:cNvSpPr/>
          <p:nvPr/>
        </p:nvSpPr>
        <p:spPr>
          <a:xfrm>
            <a:off x="3624998" y="3056889"/>
            <a:ext cx="617855" cy="0"/>
          </a:xfrm>
          <a:custGeom>
            <a:avLst/>
            <a:gdLst/>
            <a:ahLst/>
            <a:cxnLst/>
            <a:rect l="l" t="t" r="r" b="b"/>
            <a:pathLst>
              <a:path w="617854">
                <a:moveTo>
                  <a:pt x="0" y="0"/>
                </a:moveTo>
                <a:lnTo>
                  <a:pt x="617474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A85FB422-1C64-48FF-A5C7-4F21C7A5DF53}"/>
              </a:ext>
            </a:extLst>
          </p:cNvPr>
          <p:cNvSpPr/>
          <p:nvPr/>
        </p:nvSpPr>
        <p:spPr>
          <a:xfrm>
            <a:off x="6802499" y="5121909"/>
            <a:ext cx="0" cy="582930"/>
          </a:xfrm>
          <a:custGeom>
            <a:avLst/>
            <a:gdLst/>
            <a:ahLst/>
            <a:cxnLst/>
            <a:rect l="l" t="t" r="r" b="b"/>
            <a:pathLst>
              <a:path h="582929">
                <a:moveTo>
                  <a:pt x="0" y="582612"/>
                </a:moveTo>
                <a:lnTo>
                  <a:pt x="0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2322D10E-EEB6-44CE-87AA-EBE14627E0A6}"/>
              </a:ext>
            </a:extLst>
          </p:cNvPr>
          <p:cNvSpPr/>
          <p:nvPr/>
        </p:nvSpPr>
        <p:spPr>
          <a:xfrm>
            <a:off x="6802499" y="5703570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525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C9A63FAB-44DC-4C05-B229-BA95DE6DF77B}"/>
              </a:ext>
            </a:extLst>
          </p:cNvPr>
          <p:cNvSpPr txBox="1"/>
          <p:nvPr/>
        </p:nvSpPr>
        <p:spPr>
          <a:xfrm>
            <a:off x="1784945" y="2590132"/>
            <a:ext cx="1701800" cy="1246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农业监控</a:t>
            </a:r>
          </a:p>
          <a:p>
            <a:pPr marR="5080" algn="r" eaLnBrk="0" hangingPunct="0">
              <a:lnSpc>
                <a:spcPct val="12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田园、果园、田地等多种场景农业实时监控，传感器数据采集，可实时查看现场环境状况，数据通过无线或有线网络传到后台服务器。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B90A7C49-B07C-4A77-BFAE-57E18FD125DF}"/>
              </a:ext>
            </a:extLst>
          </p:cNvPr>
          <p:cNvSpPr txBox="1"/>
          <p:nvPr/>
        </p:nvSpPr>
        <p:spPr>
          <a:xfrm>
            <a:off x="9033866" y="2024193"/>
            <a:ext cx="1710334" cy="89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zh-CN" altLang="en-US" sz="1600" b="1" dirty="0">
                <a:cs typeface="+mn-ea"/>
                <a:sym typeface="+mn-lt"/>
              </a:rPr>
              <a:t>能源采集</a:t>
            </a:r>
            <a:endParaRPr lang="en-US" altLang="zh-CN" sz="1600" b="1" dirty="0">
              <a:cs typeface="+mn-ea"/>
              <a:sym typeface="+mn-lt"/>
            </a:endParaRPr>
          </a:p>
          <a:p>
            <a:pPr marR="5080" eaLnBrk="0" hangingPunct="0">
              <a:lnSpc>
                <a:spcPct val="12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远程精确的控制设备，可以实时数据采集自来水、污水管道、泵站与水厂实时监控维护。</a:t>
            </a:r>
            <a:endParaRPr sz="1000" dirty="0">
              <a:cs typeface="+mn-ea"/>
              <a:sym typeface="+mn-lt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3ED117FC-E73A-4C3C-840D-8C8DC0E66191}"/>
              </a:ext>
            </a:extLst>
          </p:cNvPr>
          <p:cNvSpPr txBox="1"/>
          <p:nvPr/>
        </p:nvSpPr>
        <p:spPr>
          <a:xfrm>
            <a:off x="8441456" y="5052710"/>
            <a:ext cx="2243054" cy="7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安全监控</a:t>
            </a:r>
            <a:endParaRPr lang="en-US" altLang="zh-CN" sz="1600" b="1" dirty="0">
              <a:cs typeface="+mn-ea"/>
              <a:sym typeface="+mn-lt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人防、物防、技防制约着  园区的安全防范建设；可编程</a:t>
            </a:r>
            <a:r>
              <a:rPr lang="en-US" altLang="zh-CN" sz="1000" dirty="0">
                <a:cs typeface="+mn-ea"/>
                <a:sym typeface="+mn-lt"/>
              </a:rPr>
              <a:t>4G</a:t>
            </a:r>
            <a:r>
              <a:rPr lang="zh-CN" altLang="en-US" sz="1000" dirty="0">
                <a:cs typeface="+mn-ea"/>
                <a:sym typeface="+mn-lt"/>
              </a:rPr>
              <a:t>边缘计算网关降低企业管理成本；</a:t>
            </a: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51C2E62A-AA30-4B4B-9E16-EACDE11BB53E}"/>
              </a:ext>
            </a:extLst>
          </p:cNvPr>
          <p:cNvSpPr/>
          <p:nvPr/>
        </p:nvSpPr>
        <p:spPr>
          <a:xfrm>
            <a:off x="8187549" y="2322829"/>
            <a:ext cx="735330" cy="0"/>
          </a:xfrm>
          <a:custGeom>
            <a:avLst/>
            <a:gdLst/>
            <a:ahLst/>
            <a:cxnLst/>
            <a:rect l="l" t="t" r="r" b="b"/>
            <a:pathLst>
              <a:path w="735329">
                <a:moveTo>
                  <a:pt x="0" y="0"/>
                </a:moveTo>
                <a:lnTo>
                  <a:pt x="735076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21">
            <a:extLst>
              <a:ext uri="{FF2B5EF4-FFF2-40B4-BE49-F238E27FC236}">
                <a16:creationId xmlns:a16="http://schemas.microsoft.com/office/drawing/2014/main" id="{9413A041-5C4D-411E-8FDD-875A6BB0A796}"/>
              </a:ext>
            </a:extLst>
          </p:cNvPr>
          <p:cNvSpPr/>
          <p:nvPr/>
        </p:nvSpPr>
        <p:spPr>
          <a:xfrm>
            <a:off x="8334120" y="4883150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B45DC57A-B810-4E62-AEDB-00D22232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489" y="2123226"/>
            <a:ext cx="2716109" cy="186732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66EA204D-4025-450E-BC7C-FEF05D187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2328" y="3329971"/>
            <a:ext cx="2687816" cy="186732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75214BF-0F37-4C70-AAF7-ADC917554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0384" y="1389166"/>
            <a:ext cx="2687816" cy="186732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2D4BEC06-112E-49F0-B8B1-26CCC6F4F3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2982" y="3990551"/>
            <a:ext cx="2687816" cy="1867325"/>
          </a:xfrm>
          <a:prstGeom prst="rect">
            <a:avLst/>
          </a:prstGeom>
        </p:spPr>
      </p:pic>
      <p:sp>
        <p:nvSpPr>
          <p:cNvPr id="55" name="object 6">
            <a:extLst>
              <a:ext uri="{FF2B5EF4-FFF2-40B4-BE49-F238E27FC236}">
                <a16:creationId xmlns:a16="http://schemas.microsoft.com/office/drawing/2014/main" id="{49D8B971-3940-4925-A1D2-86457756AF9A}"/>
              </a:ext>
            </a:extLst>
          </p:cNvPr>
          <p:cNvSpPr/>
          <p:nvPr/>
        </p:nvSpPr>
        <p:spPr>
          <a:xfrm>
            <a:off x="3258183" y="4533012"/>
            <a:ext cx="0" cy="1123950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5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6DC82746-2D89-4E77-8183-32462C3E4FD8}"/>
              </a:ext>
            </a:extLst>
          </p:cNvPr>
          <p:cNvSpPr/>
          <p:nvPr/>
        </p:nvSpPr>
        <p:spPr>
          <a:xfrm>
            <a:off x="3301363" y="5007991"/>
            <a:ext cx="617855" cy="0"/>
          </a:xfrm>
          <a:custGeom>
            <a:avLst/>
            <a:gdLst/>
            <a:ahLst/>
            <a:cxnLst/>
            <a:rect l="l" t="t" r="r" b="b"/>
            <a:pathLst>
              <a:path w="617854">
                <a:moveTo>
                  <a:pt x="0" y="0"/>
                </a:moveTo>
                <a:lnTo>
                  <a:pt x="617474" y="0"/>
                </a:lnTo>
              </a:path>
            </a:pathLst>
          </a:custGeom>
          <a:ln w="28575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7" name="object 11">
            <a:extLst>
              <a:ext uri="{FF2B5EF4-FFF2-40B4-BE49-F238E27FC236}">
                <a16:creationId xmlns:a16="http://schemas.microsoft.com/office/drawing/2014/main" id="{E86A1DDE-AE25-4B33-883A-D6356C7438F3}"/>
              </a:ext>
            </a:extLst>
          </p:cNvPr>
          <p:cNvSpPr txBox="1"/>
          <p:nvPr/>
        </p:nvSpPr>
        <p:spPr>
          <a:xfrm>
            <a:off x="1241457" y="4625627"/>
            <a:ext cx="1922091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1600" b="1" dirty="0">
                <a:cs typeface="+mn-ea"/>
                <a:sym typeface="+mn-lt"/>
              </a:rPr>
              <a:t>工业监控</a:t>
            </a:r>
            <a:endParaRPr lang="en-US" altLang="zh-CN" sz="1600" b="1" dirty="0">
              <a:cs typeface="+mn-ea"/>
              <a:sym typeface="+mn-lt"/>
            </a:endParaRPr>
          </a:p>
          <a:p>
            <a:pPr algn="r" eaLnBrk="0" hangingPunct="0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dirty="0">
                <a:cs typeface="+mn-ea"/>
                <a:sym typeface="+mn-lt"/>
              </a:rPr>
              <a:t>工业 数据实时检测，现广泛应用于数控机床、工业机器人、无人车、消防、工厂现场等多种复杂应用场景；</a:t>
            </a:r>
            <a:endParaRPr sz="1000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0A845-37B1-453E-8301-C2D65D45BA39}"/>
              </a:ext>
            </a:extLst>
          </p:cNvPr>
          <p:cNvSpPr txBox="1"/>
          <p:nvPr/>
        </p:nvSpPr>
        <p:spPr>
          <a:xfrm>
            <a:off x="5870343" y="359901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多行业</a:t>
            </a:r>
            <a:r>
              <a:rPr lang="en-US" altLang="zh-CN" sz="3200" dirty="0">
                <a:cs typeface="+mn-ea"/>
                <a:sym typeface="+mn-lt"/>
              </a:rPr>
              <a:t>/</a:t>
            </a:r>
            <a:r>
              <a:rPr lang="zh-CN" altLang="en-US" sz="3200" dirty="0">
                <a:cs typeface="+mn-ea"/>
                <a:sym typeface="+mn-lt"/>
              </a:rPr>
              <a:t>多场景应用</a:t>
            </a:r>
          </a:p>
        </p:txBody>
      </p:sp>
    </p:spTree>
    <p:extLst>
      <p:ext uri="{BB962C8B-B14F-4D97-AF65-F5344CB8AC3E}">
        <p14:creationId xmlns:p14="http://schemas.microsoft.com/office/powerpoint/2010/main" val="1791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FF3BB2B-A1D9-414F-8EF0-CD6B85E90848}"/>
              </a:ext>
            </a:extLst>
          </p:cNvPr>
          <p:cNvSpPr txBox="1"/>
          <p:nvPr/>
        </p:nvSpPr>
        <p:spPr>
          <a:xfrm>
            <a:off x="5870343" y="359901"/>
            <a:ext cx="445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智慧畜牧养殖解决方案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8F99D9-7131-42D1-A7B3-85A773A89AB9}"/>
              </a:ext>
            </a:extLst>
          </p:cNvPr>
          <p:cNvSpPr txBox="1"/>
          <p:nvPr/>
        </p:nvSpPr>
        <p:spPr>
          <a:xfrm>
            <a:off x="838200" y="2252011"/>
            <a:ext cx="4721516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针对养殖业行业特点提供了可编程边缘计算网关，实现生态畜牧养殖环境信息采集、设备的远程控制与智能化管理，为养殖户降低人工管理成本、能源消耗成本，提高了养殖效益。</a:t>
            </a:r>
            <a:endParaRPr lang="en-US" altLang="zh-CN" sz="1400" dirty="0">
              <a:cs typeface="+mn-ea"/>
              <a:sym typeface="+mn-lt"/>
            </a:endParaRP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将采集的数据通过</a:t>
            </a:r>
            <a:r>
              <a:rPr lang="en-US" altLang="zh-CN" sz="1400" dirty="0">
                <a:cs typeface="+mn-ea"/>
                <a:sym typeface="+mn-lt"/>
              </a:rPr>
              <a:t>4G</a:t>
            </a:r>
            <a:r>
              <a:rPr lang="zh-CN" altLang="en-US" sz="1400" dirty="0">
                <a:cs typeface="+mn-ea"/>
                <a:sym typeface="+mn-lt"/>
              </a:rPr>
              <a:t>网络连接可编程边缘计算网关平台，实现养殖舍内环境</a:t>
            </a:r>
            <a:r>
              <a:rPr lang="en-US" altLang="zh-CN" sz="1400" dirty="0">
                <a:cs typeface="+mn-ea"/>
                <a:sym typeface="+mn-lt"/>
              </a:rPr>
              <a:t>(</a:t>
            </a:r>
            <a:r>
              <a:rPr lang="zh-CN" altLang="en-US" sz="1400" dirty="0">
                <a:cs typeface="+mn-ea"/>
                <a:sym typeface="+mn-lt"/>
              </a:rPr>
              <a:t>温度、湿度、光照、有害气体等指数</a:t>
            </a:r>
            <a:r>
              <a:rPr lang="en-US" altLang="zh-CN" sz="1400" dirty="0">
                <a:cs typeface="+mn-ea"/>
                <a:sym typeface="+mn-lt"/>
              </a:rPr>
              <a:t>)</a:t>
            </a:r>
            <a:r>
              <a:rPr lang="zh-CN" altLang="en-US" sz="1400" dirty="0">
                <a:cs typeface="+mn-ea"/>
                <a:sym typeface="+mn-lt"/>
              </a:rPr>
              <a:t>信号的自动检测和传输。钛极</a:t>
            </a:r>
            <a:r>
              <a:rPr lang="en-US" altLang="zh-CN" sz="1400" dirty="0">
                <a:cs typeface="+mn-ea"/>
                <a:sym typeface="+mn-lt"/>
              </a:rPr>
              <a:t>4G Cat1</a:t>
            </a:r>
            <a:r>
              <a:rPr lang="zh-CN" altLang="en-US" sz="1400" dirty="0">
                <a:cs typeface="+mn-ea"/>
                <a:sym typeface="+mn-lt"/>
              </a:rPr>
              <a:t>可编程边缘计算网关无线组网减少了布线，降低了施工难度。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9DD492-9E3F-4711-B935-C12CDD66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3" y="2133600"/>
            <a:ext cx="5396431" cy="30930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7664F65-24B2-4BB1-8AAD-F5226EAD3795}"/>
              </a:ext>
            </a:extLst>
          </p:cNvPr>
          <p:cNvSpPr txBox="1"/>
          <p:nvPr/>
        </p:nvSpPr>
        <p:spPr>
          <a:xfrm>
            <a:off x="7155071" y="2690791"/>
            <a:ext cx="181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4G Cat1</a:t>
            </a:r>
            <a:r>
              <a:rPr lang="zh-CN" altLang="en-US" sz="1000" dirty="0">
                <a:cs typeface="+mn-ea"/>
                <a:sym typeface="+mn-lt"/>
              </a:rPr>
              <a:t>网络的可编程边缘计算网关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BFAC79-9564-405B-BBE4-0600FA59C9C0}"/>
              </a:ext>
            </a:extLst>
          </p:cNvPr>
          <p:cNvSpPr txBox="1"/>
          <p:nvPr/>
        </p:nvSpPr>
        <p:spPr>
          <a:xfrm>
            <a:off x="8912857" y="2740622"/>
            <a:ext cx="916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MQTT</a:t>
            </a:r>
            <a:r>
              <a:rPr lang="zh-CN" altLang="en-US" sz="1000" dirty="0">
                <a:cs typeface="+mn-ea"/>
                <a:sym typeface="+mn-lt"/>
              </a:rPr>
              <a:t>协议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754E3F-B036-47B8-BC62-AAD6F082C539}"/>
              </a:ext>
            </a:extLst>
          </p:cNvPr>
          <p:cNvSpPr txBox="1"/>
          <p:nvPr/>
        </p:nvSpPr>
        <p:spPr>
          <a:xfrm>
            <a:off x="6629400" y="4015481"/>
            <a:ext cx="1361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cs typeface="+mn-ea"/>
                <a:sym typeface="+mn-lt"/>
              </a:rPr>
              <a:t>温度、湿度、光照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FCA12B-F9F7-4979-A98C-D33A3EA59825}"/>
              </a:ext>
            </a:extLst>
          </p:cNvPr>
          <p:cNvSpPr txBox="1"/>
          <p:nvPr/>
        </p:nvSpPr>
        <p:spPr>
          <a:xfrm>
            <a:off x="9989130" y="3158874"/>
            <a:ext cx="77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阿里云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04701F-6A48-4BC6-AB5B-5D642059BA64}"/>
              </a:ext>
            </a:extLst>
          </p:cNvPr>
          <p:cNvSpPr txBox="1"/>
          <p:nvPr/>
        </p:nvSpPr>
        <p:spPr>
          <a:xfrm>
            <a:off x="9624442" y="4513696"/>
            <a:ext cx="698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监控平台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8F76C1-FADA-49A7-8F5A-6B1586C3CA0D}"/>
              </a:ext>
            </a:extLst>
          </p:cNvPr>
          <p:cNvSpPr txBox="1"/>
          <p:nvPr/>
        </p:nvSpPr>
        <p:spPr>
          <a:xfrm>
            <a:off x="10306950" y="4513696"/>
            <a:ext cx="64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信息采集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F201AC-4ECE-473D-900D-01F458E2AB78}"/>
              </a:ext>
            </a:extLst>
          </p:cNvPr>
          <p:cNvSpPr txBox="1"/>
          <p:nvPr/>
        </p:nvSpPr>
        <p:spPr>
          <a:xfrm>
            <a:off x="10883332" y="4513696"/>
            <a:ext cx="82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智能化</a:t>
            </a:r>
            <a:endParaRPr lang="en-US" altLang="zh-CN" sz="1400" dirty="0">
              <a:cs typeface="+mn-ea"/>
              <a:sym typeface="+mn-lt"/>
            </a:endParaRPr>
          </a:p>
          <a:p>
            <a:r>
              <a:rPr lang="zh-CN" altLang="en-US" sz="1400" dirty="0">
                <a:cs typeface="+mn-ea"/>
                <a:sym typeface="+mn-lt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7262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5D8BA7-4B51-44C4-9E25-F7D84BED3BA3}"/>
              </a:ext>
            </a:extLst>
          </p:cNvPr>
          <p:cNvSpPr/>
          <p:nvPr/>
        </p:nvSpPr>
        <p:spPr>
          <a:xfrm>
            <a:off x="0" y="0"/>
            <a:ext cx="12192000" cy="1209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F144A5-9242-4691-9F9A-36CAAE78D4BD}"/>
              </a:ext>
            </a:extLst>
          </p:cNvPr>
          <p:cNvSpPr/>
          <p:nvPr/>
        </p:nvSpPr>
        <p:spPr>
          <a:xfrm>
            <a:off x="675500" y="403479"/>
            <a:ext cx="1816735" cy="440690"/>
          </a:xfrm>
          <a:custGeom>
            <a:avLst/>
            <a:gdLst/>
            <a:ahLst/>
            <a:cxnLst/>
            <a:rect l="l" t="t" r="r" b="b"/>
            <a:pathLst>
              <a:path w="1816735" h="440690">
                <a:moveTo>
                  <a:pt x="129476" y="273050"/>
                </a:moveTo>
                <a:lnTo>
                  <a:pt x="67411" y="273050"/>
                </a:lnTo>
                <a:lnTo>
                  <a:pt x="67411" y="437515"/>
                </a:lnTo>
                <a:lnTo>
                  <a:pt x="129476" y="437515"/>
                </a:lnTo>
                <a:lnTo>
                  <a:pt x="129476" y="273050"/>
                </a:lnTo>
                <a:close/>
              </a:path>
              <a:path w="1816735" h="440690">
                <a:moveTo>
                  <a:pt x="120103" y="116078"/>
                </a:moveTo>
                <a:lnTo>
                  <a:pt x="93338" y="152443"/>
                </a:lnTo>
                <a:lnTo>
                  <a:pt x="64400" y="186880"/>
                </a:lnTo>
                <a:lnTo>
                  <a:pt x="33287" y="219412"/>
                </a:lnTo>
                <a:lnTo>
                  <a:pt x="0" y="250062"/>
                </a:lnTo>
                <a:lnTo>
                  <a:pt x="7391" y="267803"/>
                </a:lnTo>
                <a:lnTo>
                  <a:pt x="13946" y="284067"/>
                </a:lnTo>
                <a:lnTo>
                  <a:pt x="19664" y="298854"/>
                </a:lnTo>
                <a:lnTo>
                  <a:pt x="24549" y="312166"/>
                </a:lnTo>
                <a:lnTo>
                  <a:pt x="35600" y="302500"/>
                </a:lnTo>
                <a:lnTo>
                  <a:pt x="46428" y="292750"/>
                </a:lnTo>
                <a:lnTo>
                  <a:pt x="57031" y="282930"/>
                </a:lnTo>
                <a:lnTo>
                  <a:pt x="67411" y="273050"/>
                </a:lnTo>
                <a:lnTo>
                  <a:pt x="129476" y="273050"/>
                </a:lnTo>
                <a:lnTo>
                  <a:pt x="129476" y="206121"/>
                </a:lnTo>
                <a:lnTo>
                  <a:pt x="140863" y="192164"/>
                </a:lnTo>
                <a:lnTo>
                  <a:pt x="151803" y="178101"/>
                </a:lnTo>
                <a:lnTo>
                  <a:pt x="162294" y="163919"/>
                </a:lnTo>
                <a:lnTo>
                  <a:pt x="172339" y="149606"/>
                </a:lnTo>
                <a:lnTo>
                  <a:pt x="120103" y="116078"/>
                </a:lnTo>
                <a:close/>
              </a:path>
              <a:path w="1816735" h="440690">
                <a:moveTo>
                  <a:pt x="112953" y="0"/>
                </a:moveTo>
                <a:lnTo>
                  <a:pt x="92639" y="23314"/>
                </a:lnTo>
                <a:lnTo>
                  <a:pt x="67413" y="48117"/>
                </a:lnTo>
                <a:lnTo>
                  <a:pt x="37274" y="74420"/>
                </a:lnTo>
                <a:lnTo>
                  <a:pt x="2222" y="102235"/>
                </a:lnTo>
                <a:lnTo>
                  <a:pt x="13511" y="116078"/>
                </a:lnTo>
                <a:lnTo>
                  <a:pt x="23768" y="129301"/>
                </a:lnTo>
                <a:lnTo>
                  <a:pt x="33283" y="142293"/>
                </a:lnTo>
                <a:lnTo>
                  <a:pt x="41960" y="154940"/>
                </a:lnTo>
                <a:lnTo>
                  <a:pt x="78879" y="124366"/>
                </a:lnTo>
                <a:lnTo>
                  <a:pt x="111948" y="94757"/>
                </a:lnTo>
                <a:lnTo>
                  <a:pt x="141167" y="66125"/>
                </a:lnTo>
                <a:lnTo>
                  <a:pt x="166535" y="38481"/>
                </a:lnTo>
                <a:lnTo>
                  <a:pt x="153807" y="29003"/>
                </a:lnTo>
                <a:lnTo>
                  <a:pt x="140635" y="19431"/>
                </a:lnTo>
                <a:lnTo>
                  <a:pt x="127017" y="9763"/>
                </a:lnTo>
                <a:lnTo>
                  <a:pt x="112953" y="0"/>
                </a:lnTo>
                <a:close/>
              </a:path>
              <a:path w="1816735" h="440690">
                <a:moveTo>
                  <a:pt x="425500" y="31750"/>
                </a:moveTo>
                <a:lnTo>
                  <a:pt x="193319" y="31750"/>
                </a:lnTo>
                <a:lnTo>
                  <a:pt x="193319" y="89788"/>
                </a:lnTo>
                <a:lnTo>
                  <a:pt x="425500" y="89788"/>
                </a:lnTo>
                <a:lnTo>
                  <a:pt x="425500" y="31750"/>
                </a:lnTo>
                <a:close/>
              </a:path>
              <a:path w="1816735" h="440690">
                <a:moveTo>
                  <a:pt x="204927" y="376809"/>
                </a:moveTo>
                <a:lnTo>
                  <a:pt x="209810" y="393146"/>
                </a:lnTo>
                <a:lnTo>
                  <a:pt x="214193" y="409019"/>
                </a:lnTo>
                <a:lnTo>
                  <a:pt x="218073" y="424439"/>
                </a:lnTo>
                <a:lnTo>
                  <a:pt x="221449" y="439420"/>
                </a:lnTo>
                <a:lnTo>
                  <a:pt x="273942" y="438356"/>
                </a:lnTo>
                <a:lnTo>
                  <a:pt x="326120" y="434603"/>
                </a:lnTo>
                <a:lnTo>
                  <a:pt x="366128" y="405318"/>
                </a:lnTo>
                <a:lnTo>
                  <a:pt x="374032" y="379984"/>
                </a:lnTo>
                <a:lnTo>
                  <a:pt x="278155" y="379984"/>
                </a:lnTo>
                <a:lnTo>
                  <a:pt x="263534" y="379791"/>
                </a:lnTo>
                <a:lnTo>
                  <a:pt x="246456" y="379206"/>
                </a:lnTo>
                <a:lnTo>
                  <a:pt x="226920" y="378215"/>
                </a:lnTo>
                <a:lnTo>
                  <a:pt x="204927" y="376809"/>
                </a:lnTo>
                <a:close/>
              </a:path>
              <a:path w="1816735" h="440690">
                <a:moveTo>
                  <a:pt x="375488" y="217424"/>
                </a:moveTo>
                <a:lnTo>
                  <a:pt x="310743" y="217424"/>
                </a:lnTo>
                <a:lnTo>
                  <a:pt x="310743" y="345567"/>
                </a:lnTo>
                <a:lnTo>
                  <a:pt x="308707" y="360642"/>
                </a:lnTo>
                <a:lnTo>
                  <a:pt x="302598" y="371395"/>
                </a:lnTo>
                <a:lnTo>
                  <a:pt x="292414" y="377838"/>
                </a:lnTo>
                <a:lnTo>
                  <a:pt x="278155" y="379984"/>
                </a:lnTo>
                <a:lnTo>
                  <a:pt x="374032" y="379984"/>
                </a:lnTo>
                <a:lnTo>
                  <a:pt x="374407" y="378215"/>
                </a:lnTo>
                <a:lnTo>
                  <a:pt x="374522" y="376809"/>
                </a:lnTo>
                <a:lnTo>
                  <a:pt x="375488" y="361188"/>
                </a:lnTo>
                <a:lnTo>
                  <a:pt x="375488" y="217424"/>
                </a:lnTo>
                <a:close/>
              </a:path>
              <a:path w="1816735" h="440690">
                <a:moveTo>
                  <a:pt x="445135" y="159385"/>
                </a:moveTo>
                <a:lnTo>
                  <a:pt x="178587" y="159385"/>
                </a:lnTo>
                <a:lnTo>
                  <a:pt x="178587" y="217424"/>
                </a:lnTo>
                <a:lnTo>
                  <a:pt x="445135" y="217424"/>
                </a:lnTo>
                <a:lnTo>
                  <a:pt x="445135" y="159385"/>
                </a:lnTo>
                <a:close/>
              </a:path>
              <a:path w="1816735" h="440690">
                <a:moveTo>
                  <a:pt x="901458" y="360299"/>
                </a:moveTo>
                <a:lnTo>
                  <a:pt x="460324" y="360299"/>
                </a:lnTo>
                <a:lnTo>
                  <a:pt x="460324" y="421513"/>
                </a:lnTo>
                <a:lnTo>
                  <a:pt x="901458" y="421513"/>
                </a:lnTo>
                <a:lnTo>
                  <a:pt x="901458" y="360299"/>
                </a:lnTo>
                <a:close/>
              </a:path>
              <a:path w="1816735" h="440690">
                <a:moveTo>
                  <a:pt x="651395" y="271907"/>
                </a:moveTo>
                <a:lnTo>
                  <a:pt x="586232" y="271907"/>
                </a:lnTo>
                <a:lnTo>
                  <a:pt x="586232" y="360299"/>
                </a:lnTo>
                <a:lnTo>
                  <a:pt x="651395" y="360299"/>
                </a:lnTo>
                <a:lnTo>
                  <a:pt x="651395" y="271907"/>
                </a:lnTo>
                <a:close/>
              </a:path>
              <a:path w="1816735" h="440690">
                <a:moveTo>
                  <a:pt x="772807" y="9398"/>
                </a:moveTo>
                <a:lnTo>
                  <a:pt x="708545" y="9398"/>
                </a:lnTo>
                <a:lnTo>
                  <a:pt x="708545" y="360299"/>
                </a:lnTo>
                <a:lnTo>
                  <a:pt x="772807" y="360299"/>
                </a:lnTo>
                <a:lnTo>
                  <a:pt x="772807" y="270383"/>
                </a:lnTo>
                <a:lnTo>
                  <a:pt x="830563" y="270383"/>
                </a:lnTo>
                <a:lnTo>
                  <a:pt x="839814" y="250698"/>
                </a:lnTo>
                <a:lnTo>
                  <a:pt x="772807" y="250698"/>
                </a:lnTo>
                <a:lnTo>
                  <a:pt x="772807" y="9398"/>
                </a:lnTo>
                <a:close/>
              </a:path>
              <a:path w="1816735" h="440690">
                <a:moveTo>
                  <a:pt x="516572" y="77724"/>
                </a:moveTo>
                <a:lnTo>
                  <a:pt x="463003" y="102235"/>
                </a:lnTo>
                <a:lnTo>
                  <a:pt x="481308" y="146833"/>
                </a:lnTo>
                <a:lnTo>
                  <a:pt x="499611" y="193563"/>
                </a:lnTo>
                <a:lnTo>
                  <a:pt x="517914" y="242413"/>
                </a:lnTo>
                <a:lnTo>
                  <a:pt x="536219" y="293370"/>
                </a:lnTo>
                <a:lnTo>
                  <a:pt x="586232" y="271907"/>
                </a:lnTo>
                <a:lnTo>
                  <a:pt x="651395" y="271907"/>
                </a:lnTo>
                <a:lnTo>
                  <a:pt x="651395" y="244729"/>
                </a:lnTo>
                <a:lnTo>
                  <a:pt x="586232" y="244729"/>
                </a:lnTo>
                <a:lnTo>
                  <a:pt x="570241" y="204150"/>
                </a:lnTo>
                <a:lnTo>
                  <a:pt x="553302" y="162798"/>
                </a:lnTo>
                <a:lnTo>
                  <a:pt x="535413" y="120659"/>
                </a:lnTo>
                <a:lnTo>
                  <a:pt x="516572" y="77724"/>
                </a:lnTo>
                <a:close/>
              </a:path>
              <a:path w="1816735" h="440690">
                <a:moveTo>
                  <a:pt x="830563" y="270383"/>
                </a:moveTo>
                <a:lnTo>
                  <a:pt x="772807" y="270383"/>
                </a:lnTo>
                <a:lnTo>
                  <a:pt x="820178" y="292481"/>
                </a:lnTo>
                <a:lnTo>
                  <a:pt x="830563" y="270383"/>
                </a:lnTo>
                <a:close/>
              </a:path>
              <a:path w="1816735" h="440690">
                <a:moveTo>
                  <a:pt x="843800" y="83947"/>
                </a:moveTo>
                <a:lnTo>
                  <a:pt x="826421" y="129807"/>
                </a:lnTo>
                <a:lnTo>
                  <a:pt x="808780" y="172894"/>
                </a:lnTo>
                <a:lnTo>
                  <a:pt x="790901" y="213195"/>
                </a:lnTo>
                <a:lnTo>
                  <a:pt x="772807" y="250698"/>
                </a:lnTo>
                <a:lnTo>
                  <a:pt x="839814" y="250698"/>
                </a:lnTo>
                <a:lnTo>
                  <a:pt x="843040" y="243832"/>
                </a:lnTo>
                <a:lnTo>
                  <a:pt x="864200" y="196945"/>
                </a:lnTo>
                <a:lnTo>
                  <a:pt x="883668" y="151820"/>
                </a:lnTo>
                <a:lnTo>
                  <a:pt x="901458" y="108458"/>
                </a:lnTo>
                <a:lnTo>
                  <a:pt x="843800" y="83947"/>
                </a:lnTo>
                <a:close/>
              </a:path>
              <a:path w="1816735" h="440690">
                <a:moveTo>
                  <a:pt x="651395" y="9398"/>
                </a:moveTo>
                <a:lnTo>
                  <a:pt x="586232" y="9398"/>
                </a:lnTo>
                <a:lnTo>
                  <a:pt x="586232" y="244729"/>
                </a:lnTo>
                <a:lnTo>
                  <a:pt x="651395" y="244729"/>
                </a:lnTo>
                <a:lnTo>
                  <a:pt x="651395" y="9398"/>
                </a:lnTo>
                <a:close/>
              </a:path>
              <a:path w="1816735" h="440690">
                <a:moveTo>
                  <a:pt x="1212608" y="2286"/>
                </a:moveTo>
                <a:lnTo>
                  <a:pt x="1154569" y="2286"/>
                </a:lnTo>
                <a:lnTo>
                  <a:pt x="1154569" y="102743"/>
                </a:lnTo>
                <a:lnTo>
                  <a:pt x="1158518" y="129893"/>
                </a:lnTo>
                <a:lnTo>
                  <a:pt x="1170349" y="149256"/>
                </a:lnTo>
                <a:lnTo>
                  <a:pt x="1190038" y="160857"/>
                </a:lnTo>
                <a:lnTo>
                  <a:pt x="1217561" y="164719"/>
                </a:lnTo>
                <a:lnTo>
                  <a:pt x="1287157" y="164719"/>
                </a:lnTo>
                <a:lnTo>
                  <a:pt x="1328591" y="156360"/>
                </a:lnTo>
                <a:lnTo>
                  <a:pt x="1354287" y="114808"/>
                </a:lnTo>
                <a:lnTo>
                  <a:pt x="1236357" y="114808"/>
                </a:lnTo>
                <a:lnTo>
                  <a:pt x="1225949" y="113454"/>
                </a:lnTo>
                <a:lnTo>
                  <a:pt x="1218530" y="109410"/>
                </a:lnTo>
                <a:lnTo>
                  <a:pt x="1214087" y="102699"/>
                </a:lnTo>
                <a:lnTo>
                  <a:pt x="1212608" y="93345"/>
                </a:lnTo>
                <a:lnTo>
                  <a:pt x="1212608" y="90043"/>
                </a:lnTo>
                <a:lnTo>
                  <a:pt x="1235492" y="85681"/>
                </a:lnTo>
                <a:lnTo>
                  <a:pt x="1258614" y="80962"/>
                </a:lnTo>
                <a:lnTo>
                  <a:pt x="1281974" y="75862"/>
                </a:lnTo>
                <a:lnTo>
                  <a:pt x="1305572" y="70358"/>
                </a:lnTo>
                <a:lnTo>
                  <a:pt x="1314038" y="70358"/>
                </a:lnTo>
                <a:lnTo>
                  <a:pt x="1310906" y="68961"/>
                </a:lnTo>
                <a:lnTo>
                  <a:pt x="1320532" y="66607"/>
                </a:lnTo>
                <a:lnTo>
                  <a:pt x="1349768" y="58928"/>
                </a:lnTo>
                <a:lnTo>
                  <a:pt x="1342801" y="43561"/>
                </a:lnTo>
                <a:lnTo>
                  <a:pt x="1212608" y="43561"/>
                </a:lnTo>
                <a:lnTo>
                  <a:pt x="1212608" y="2286"/>
                </a:lnTo>
                <a:close/>
              </a:path>
              <a:path w="1816735" h="440690">
                <a:moveTo>
                  <a:pt x="1314038" y="70358"/>
                </a:moveTo>
                <a:lnTo>
                  <a:pt x="1305572" y="70358"/>
                </a:lnTo>
                <a:lnTo>
                  <a:pt x="1303502" y="84905"/>
                </a:lnTo>
                <a:lnTo>
                  <a:pt x="1301111" y="96154"/>
                </a:lnTo>
                <a:lnTo>
                  <a:pt x="1298411" y="104094"/>
                </a:lnTo>
                <a:lnTo>
                  <a:pt x="1295412" y="108712"/>
                </a:lnTo>
                <a:lnTo>
                  <a:pt x="1291094" y="112775"/>
                </a:lnTo>
                <a:lnTo>
                  <a:pt x="1283474" y="114808"/>
                </a:lnTo>
                <a:lnTo>
                  <a:pt x="1354287" y="114808"/>
                </a:lnTo>
                <a:lnTo>
                  <a:pt x="1355809" y="109658"/>
                </a:lnTo>
                <a:lnTo>
                  <a:pt x="1359928" y="88392"/>
                </a:lnTo>
                <a:lnTo>
                  <a:pt x="1345357" y="83105"/>
                </a:lnTo>
                <a:lnTo>
                  <a:pt x="1332322" y="78105"/>
                </a:lnTo>
                <a:lnTo>
                  <a:pt x="1320834" y="73390"/>
                </a:lnTo>
                <a:lnTo>
                  <a:pt x="1314038" y="70358"/>
                </a:lnTo>
                <a:close/>
              </a:path>
              <a:path w="1816735" h="440690">
                <a:moveTo>
                  <a:pt x="1326908" y="8509"/>
                </a:moveTo>
                <a:lnTo>
                  <a:pt x="1299762" y="18200"/>
                </a:lnTo>
                <a:lnTo>
                  <a:pt x="1271663" y="27273"/>
                </a:lnTo>
                <a:lnTo>
                  <a:pt x="1242612" y="35726"/>
                </a:lnTo>
                <a:lnTo>
                  <a:pt x="1212608" y="43561"/>
                </a:lnTo>
                <a:lnTo>
                  <a:pt x="1342801" y="43561"/>
                </a:lnTo>
                <a:lnTo>
                  <a:pt x="1326908" y="8509"/>
                </a:lnTo>
                <a:close/>
              </a:path>
              <a:path w="1816735" h="440690">
                <a:moveTo>
                  <a:pt x="1103261" y="136651"/>
                </a:moveTo>
                <a:lnTo>
                  <a:pt x="1045222" y="136651"/>
                </a:lnTo>
                <a:lnTo>
                  <a:pt x="1045222" y="167005"/>
                </a:lnTo>
                <a:lnTo>
                  <a:pt x="1103261" y="167005"/>
                </a:lnTo>
                <a:lnTo>
                  <a:pt x="1103261" y="136651"/>
                </a:lnTo>
                <a:close/>
              </a:path>
              <a:path w="1816735" h="440690">
                <a:moveTo>
                  <a:pt x="1103261" y="3175"/>
                </a:moveTo>
                <a:lnTo>
                  <a:pt x="1045222" y="3175"/>
                </a:lnTo>
                <a:lnTo>
                  <a:pt x="1045222" y="30861"/>
                </a:lnTo>
                <a:lnTo>
                  <a:pt x="929144" y="30861"/>
                </a:lnTo>
                <a:lnTo>
                  <a:pt x="929144" y="74168"/>
                </a:lnTo>
                <a:lnTo>
                  <a:pt x="1045222" y="74168"/>
                </a:lnTo>
                <a:lnTo>
                  <a:pt x="1045222" y="91059"/>
                </a:lnTo>
                <a:lnTo>
                  <a:pt x="917079" y="104901"/>
                </a:lnTo>
                <a:lnTo>
                  <a:pt x="922413" y="153670"/>
                </a:lnTo>
                <a:lnTo>
                  <a:pt x="1045222" y="136651"/>
                </a:lnTo>
                <a:lnTo>
                  <a:pt x="1103261" y="136651"/>
                </a:lnTo>
                <a:lnTo>
                  <a:pt x="1103261" y="3175"/>
                </a:lnTo>
                <a:close/>
              </a:path>
              <a:path w="1816735" h="440690">
                <a:moveTo>
                  <a:pt x="1308620" y="183134"/>
                </a:moveTo>
                <a:lnTo>
                  <a:pt x="964831" y="183134"/>
                </a:lnTo>
                <a:lnTo>
                  <a:pt x="964831" y="440690"/>
                </a:lnTo>
                <a:lnTo>
                  <a:pt x="1027315" y="440690"/>
                </a:lnTo>
                <a:lnTo>
                  <a:pt x="1027315" y="358140"/>
                </a:lnTo>
                <a:lnTo>
                  <a:pt x="1308620" y="358140"/>
                </a:lnTo>
                <a:lnTo>
                  <a:pt x="1308620" y="317881"/>
                </a:lnTo>
                <a:lnTo>
                  <a:pt x="1027315" y="317881"/>
                </a:lnTo>
                <a:lnTo>
                  <a:pt x="1027315" y="293370"/>
                </a:lnTo>
                <a:lnTo>
                  <a:pt x="1308620" y="293370"/>
                </a:lnTo>
                <a:lnTo>
                  <a:pt x="1308620" y="253237"/>
                </a:lnTo>
                <a:lnTo>
                  <a:pt x="1027315" y="253237"/>
                </a:lnTo>
                <a:lnTo>
                  <a:pt x="1027315" y="228600"/>
                </a:lnTo>
                <a:lnTo>
                  <a:pt x="1308620" y="228600"/>
                </a:lnTo>
                <a:lnTo>
                  <a:pt x="1308620" y="183134"/>
                </a:lnTo>
                <a:close/>
              </a:path>
              <a:path w="1816735" h="440690">
                <a:moveTo>
                  <a:pt x="1135900" y="384048"/>
                </a:moveTo>
                <a:lnTo>
                  <a:pt x="1140444" y="398954"/>
                </a:lnTo>
                <a:lnTo>
                  <a:pt x="1144346" y="413004"/>
                </a:lnTo>
                <a:lnTo>
                  <a:pt x="1147580" y="426196"/>
                </a:lnTo>
                <a:lnTo>
                  <a:pt x="1150124" y="438531"/>
                </a:lnTo>
                <a:lnTo>
                  <a:pt x="1193439" y="438509"/>
                </a:lnTo>
                <a:lnTo>
                  <a:pt x="1250780" y="436655"/>
                </a:lnTo>
                <a:lnTo>
                  <a:pt x="1289058" y="422489"/>
                </a:lnTo>
                <a:lnTo>
                  <a:pt x="1307813" y="385651"/>
                </a:lnTo>
                <a:lnTo>
                  <a:pt x="1307832" y="385318"/>
                </a:lnTo>
                <a:lnTo>
                  <a:pt x="1220863" y="385318"/>
                </a:lnTo>
                <a:lnTo>
                  <a:pt x="1174381" y="385016"/>
                </a:lnTo>
                <a:lnTo>
                  <a:pt x="1154141" y="384621"/>
                </a:lnTo>
                <a:lnTo>
                  <a:pt x="1135900" y="384048"/>
                </a:lnTo>
                <a:close/>
              </a:path>
              <a:path w="1816735" h="440690">
                <a:moveTo>
                  <a:pt x="1308620" y="358140"/>
                </a:moveTo>
                <a:lnTo>
                  <a:pt x="1246136" y="358140"/>
                </a:lnTo>
                <a:lnTo>
                  <a:pt x="1244277" y="370048"/>
                </a:lnTo>
                <a:lnTo>
                  <a:pt x="1239453" y="378539"/>
                </a:lnTo>
                <a:lnTo>
                  <a:pt x="1231652" y="383625"/>
                </a:lnTo>
                <a:lnTo>
                  <a:pt x="1220863" y="385318"/>
                </a:lnTo>
                <a:lnTo>
                  <a:pt x="1307832" y="385318"/>
                </a:lnTo>
                <a:lnTo>
                  <a:pt x="1308620" y="371983"/>
                </a:lnTo>
                <a:lnTo>
                  <a:pt x="1308620" y="358140"/>
                </a:lnTo>
                <a:close/>
              </a:path>
              <a:path w="1816735" h="440690">
                <a:moveTo>
                  <a:pt x="1308620" y="293370"/>
                </a:moveTo>
                <a:lnTo>
                  <a:pt x="1246136" y="293370"/>
                </a:lnTo>
                <a:lnTo>
                  <a:pt x="1246136" y="317881"/>
                </a:lnTo>
                <a:lnTo>
                  <a:pt x="1308620" y="317881"/>
                </a:lnTo>
                <a:lnTo>
                  <a:pt x="1308620" y="293370"/>
                </a:lnTo>
                <a:close/>
              </a:path>
              <a:path w="1816735" h="440690">
                <a:moveTo>
                  <a:pt x="1308620" y="228600"/>
                </a:moveTo>
                <a:lnTo>
                  <a:pt x="1246136" y="228600"/>
                </a:lnTo>
                <a:lnTo>
                  <a:pt x="1246136" y="253237"/>
                </a:lnTo>
                <a:lnTo>
                  <a:pt x="1308620" y="253237"/>
                </a:lnTo>
                <a:lnTo>
                  <a:pt x="1308620" y="228600"/>
                </a:lnTo>
                <a:close/>
              </a:path>
              <a:path w="1816735" h="440690">
                <a:moveTo>
                  <a:pt x="1816239" y="178181"/>
                </a:moveTo>
                <a:lnTo>
                  <a:pt x="1373771" y="178181"/>
                </a:lnTo>
                <a:lnTo>
                  <a:pt x="1373771" y="221869"/>
                </a:lnTo>
                <a:lnTo>
                  <a:pt x="1816239" y="221869"/>
                </a:lnTo>
                <a:lnTo>
                  <a:pt x="1816239" y="178181"/>
                </a:lnTo>
                <a:close/>
              </a:path>
              <a:path w="1816735" h="440690">
                <a:moveTo>
                  <a:pt x="1628279" y="158115"/>
                </a:moveTo>
                <a:lnTo>
                  <a:pt x="1552460" y="158115"/>
                </a:lnTo>
                <a:lnTo>
                  <a:pt x="1561096" y="178181"/>
                </a:lnTo>
                <a:lnTo>
                  <a:pt x="1635518" y="178181"/>
                </a:lnTo>
                <a:lnTo>
                  <a:pt x="1628279" y="158115"/>
                </a:lnTo>
                <a:close/>
              </a:path>
              <a:path w="1816735" h="440690">
                <a:moveTo>
                  <a:pt x="1769376" y="17018"/>
                </a:moveTo>
                <a:lnTo>
                  <a:pt x="1419364" y="17018"/>
                </a:lnTo>
                <a:lnTo>
                  <a:pt x="1419364" y="158115"/>
                </a:lnTo>
                <a:lnTo>
                  <a:pt x="1769376" y="158115"/>
                </a:lnTo>
                <a:lnTo>
                  <a:pt x="1769376" y="122300"/>
                </a:lnTo>
                <a:lnTo>
                  <a:pt x="1480959" y="122300"/>
                </a:lnTo>
                <a:lnTo>
                  <a:pt x="1480959" y="103124"/>
                </a:lnTo>
                <a:lnTo>
                  <a:pt x="1769376" y="103124"/>
                </a:lnTo>
                <a:lnTo>
                  <a:pt x="1769376" y="71882"/>
                </a:lnTo>
                <a:lnTo>
                  <a:pt x="1480959" y="71882"/>
                </a:lnTo>
                <a:lnTo>
                  <a:pt x="1480959" y="52705"/>
                </a:lnTo>
                <a:lnTo>
                  <a:pt x="1769376" y="52705"/>
                </a:lnTo>
                <a:lnTo>
                  <a:pt x="1769376" y="17018"/>
                </a:lnTo>
                <a:close/>
              </a:path>
              <a:path w="1816735" h="440690">
                <a:moveTo>
                  <a:pt x="1769376" y="103124"/>
                </a:moveTo>
                <a:lnTo>
                  <a:pt x="1707781" y="103124"/>
                </a:lnTo>
                <a:lnTo>
                  <a:pt x="1707781" y="122300"/>
                </a:lnTo>
                <a:lnTo>
                  <a:pt x="1769376" y="122300"/>
                </a:lnTo>
                <a:lnTo>
                  <a:pt x="1769376" y="103124"/>
                </a:lnTo>
                <a:close/>
              </a:path>
              <a:path w="1816735" h="440690">
                <a:moveTo>
                  <a:pt x="1769376" y="52705"/>
                </a:moveTo>
                <a:lnTo>
                  <a:pt x="1707781" y="52705"/>
                </a:lnTo>
                <a:lnTo>
                  <a:pt x="1707781" y="71882"/>
                </a:lnTo>
                <a:lnTo>
                  <a:pt x="1769376" y="71882"/>
                </a:lnTo>
                <a:lnTo>
                  <a:pt x="1769376" y="52705"/>
                </a:lnTo>
                <a:close/>
              </a:path>
              <a:path w="1816735" h="440690">
                <a:moveTo>
                  <a:pt x="1513090" y="391160"/>
                </a:moveTo>
                <a:lnTo>
                  <a:pt x="1511820" y="391160"/>
                </a:lnTo>
                <a:lnTo>
                  <a:pt x="1515537" y="404828"/>
                </a:lnTo>
                <a:lnTo>
                  <a:pt x="1518694" y="417639"/>
                </a:lnTo>
                <a:lnTo>
                  <a:pt x="1521304" y="429593"/>
                </a:lnTo>
                <a:lnTo>
                  <a:pt x="1523377" y="440690"/>
                </a:lnTo>
                <a:lnTo>
                  <a:pt x="1554730" y="440499"/>
                </a:lnTo>
                <a:lnTo>
                  <a:pt x="1594182" y="438856"/>
                </a:lnTo>
                <a:lnTo>
                  <a:pt x="1629279" y="412813"/>
                </a:lnTo>
                <a:lnTo>
                  <a:pt x="1632343" y="392938"/>
                </a:lnTo>
                <a:lnTo>
                  <a:pt x="1632343" y="392684"/>
                </a:lnTo>
                <a:lnTo>
                  <a:pt x="1548015" y="392684"/>
                </a:lnTo>
                <a:lnTo>
                  <a:pt x="1513090" y="391160"/>
                </a:lnTo>
                <a:close/>
              </a:path>
              <a:path w="1816735" h="440690">
                <a:moveTo>
                  <a:pt x="1495691" y="342011"/>
                </a:moveTo>
                <a:lnTo>
                  <a:pt x="1465066" y="355772"/>
                </a:lnTo>
                <a:lnTo>
                  <a:pt x="1434334" y="368474"/>
                </a:lnTo>
                <a:lnTo>
                  <a:pt x="1403483" y="380105"/>
                </a:lnTo>
                <a:lnTo>
                  <a:pt x="1372501" y="390651"/>
                </a:lnTo>
                <a:lnTo>
                  <a:pt x="1380879" y="403205"/>
                </a:lnTo>
                <a:lnTo>
                  <a:pt x="1388662" y="415353"/>
                </a:lnTo>
                <a:lnTo>
                  <a:pt x="1395826" y="427120"/>
                </a:lnTo>
                <a:lnTo>
                  <a:pt x="1402346" y="438531"/>
                </a:lnTo>
                <a:lnTo>
                  <a:pt x="1432138" y="425459"/>
                </a:lnTo>
                <a:lnTo>
                  <a:pt x="1462465" y="411781"/>
                </a:lnTo>
                <a:lnTo>
                  <a:pt x="1493340" y="397508"/>
                </a:lnTo>
                <a:lnTo>
                  <a:pt x="1524774" y="382650"/>
                </a:lnTo>
                <a:lnTo>
                  <a:pt x="1495691" y="342011"/>
                </a:lnTo>
                <a:close/>
              </a:path>
              <a:path w="1816735" h="440690">
                <a:moveTo>
                  <a:pt x="1686318" y="345567"/>
                </a:moveTo>
                <a:lnTo>
                  <a:pt x="1661426" y="387604"/>
                </a:lnTo>
                <a:lnTo>
                  <a:pt x="1728101" y="413321"/>
                </a:lnTo>
                <a:lnTo>
                  <a:pt x="1758295" y="425465"/>
                </a:lnTo>
                <a:lnTo>
                  <a:pt x="1786394" y="437134"/>
                </a:lnTo>
                <a:lnTo>
                  <a:pt x="1812683" y="390271"/>
                </a:lnTo>
                <a:lnTo>
                  <a:pt x="1781705" y="378767"/>
                </a:lnTo>
                <a:lnTo>
                  <a:pt x="1750310" y="367490"/>
                </a:lnTo>
                <a:lnTo>
                  <a:pt x="1718511" y="356427"/>
                </a:lnTo>
                <a:lnTo>
                  <a:pt x="1686318" y="345567"/>
                </a:lnTo>
                <a:close/>
              </a:path>
              <a:path w="1816735" h="440690">
                <a:moveTo>
                  <a:pt x="1632343" y="338074"/>
                </a:moveTo>
                <a:lnTo>
                  <a:pt x="1572018" y="338074"/>
                </a:lnTo>
                <a:lnTo>
                  <a:pt x="1571891" y="381000"/>
                </a:lnTo>
                <a:lnTo>
                  <a:pt x="1570113" y="385825"/>
                </a:lnTo>
                <a:lnTo>
                  <a:pt x="1563128" y="391287"/>
                </a:lnTo>
                <a:lnTo>
                  <a:pt x="1556905" y="392684"/>
                </a:lnTo>
                <a:lnTo>
                  <a:pt x="1632343" y="392684"/>
                </a:lnTo>
                <a:lnTo>
                  <a:pt x="1632343" y="338074"/>
                </a:lnTo>
                <a:close/>
              </a:path>
              <a:path w="1816735" h="440690">
                <a:moveTo>
                  <a:pt x="1758708" y="240665"/>
                </a:moveTo>
                <a:lnTo>
                  <a:pt x="1431810" y="240665"/>
                </a:lnTo>
                <a:lnTo>
                  <a:pt x="1431810" y="338074"/>
                </a:lnTo>
                <a:lnTo>
                  <a:pt x="1758708" y="338074"/>
                </a:lnTo>
                <a:lnTo>
                  <a:pt x="1758708" y="301371"/>
                </a:lnTo>
                <a:lnTo>
                  <a:pt x="1492643" y="301371"/>
                </a:lnTo>
                <a:lnTo>
                  <a:pt x="1492643" y="277241"/>
                </a:lnTo>
                <a:lnTo>
                  <a:pt x="1758708" y="277241"/>
                </a:lnTo>
                <a:lnTo>
                  <a:pt x="1758708" y="240665"/>
                </a:lnTo>
                <a:close/>
              </a:path>
              <a:path w="1816735" h="440690">
                <a:moveTo>
                  <a:pt x="1758708" y="277241"/>
                </a:moveTo>
                <a:lnTo>
                  <a:pt x="1698002" y="277241"/>
                </a:lnTo>
                <a:lnTo>
                  <a:pt x="1698002" y="301371"/>
                </a:lnTo>
                <a:lnTo>
                  <a:pt x="1758708" y="301371"/>
                </a:lnTo>
                <a:lnTo>
                  <a:pt x="1758708" y="277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986A8DB-EC7D-43B1-8391-71E145DF3BCF}"/>
              </a:ext>
            </a:extLst>
          </p:cNvPr>
          <p:cNvSpPr/>
          <p:nvPr/>
        </p:nvSpPr>
        <p:spPr>
          <a:xfrm>
            <a:off x="0" y="0"/>
            <a:ext cx="3657600" cy="120902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21DE1-BF46-4CD9-9834-EC766640E5F9}"/>
              </a:ext>
            </a:extLst>
          </p:cNvPr>
          <p:cNvSpPr txBox="1"/>
          <p:nvPr/>
        </p:nvSpPr>
        <p:spPr>
          <a:xfrm>
            <a:off x="806578" y="342900"/>
            <a:ext cx="168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案例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76412-BBE8-4CF9-A7AE-31D1E3A3E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248400"/>
            <a:ext cx="1667440" cy="472322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4FF3BB2B-A1D9-414F-8EF0-CD6B85E90848}"/>
              </a:ext>
            </a:extLst>
          </p:cNvPr>
          <p:cNvSpPr txBox="1"/>
          <p:nvPr/>
        </p:nvSpPr>
        <p:spPr>
          <a:xfrm>
            <a:off x="5870342" y="359901"/>
            <a:ext cx="495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智慧农业种植解决方案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C541B5-238D-40F2-9807-3BF7ABB94090}"/>
              </a:ext>
            </a:extLst>
          </p:cNvPr>
          <p:cNvSpPr txBox="1"/>
          <p:nvPr/>
        </p:nvSpPr>
        <p:spPr>
          <a:xfrm>
            <a:off x="1143000" y="2385951"/>
            <a:ext cx="3145505" cy="311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智慧农业方案包含实时监控温室大棚的空气温度、空气湿度、光照强度、土壤温度、土壤湿度等数据，全面直观的呈现各个监站点的农业数据及其变化情况。</a:t>
            </a:r>
            <a:endParaRPr lang="en-US" altLang="zh-CN" sz="1400" dirty="0">
              <a:cs typeface="+mn-ea"/>
              <a:sym typeface="+mn-lt"/>
            </a:endParaRPr>
          </a:p>
          <a:p>
            <a:pPr indent="360363" eaLnBrk="0" fontAlgn="base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</a:pPr>
            <a:r>
              <a:rPr lang="zh-CN" altLang="en-US" sz="1400" dirty="0">
                <a:cs typeface="+mn-ea"/>
                <a:sym typeface="+mn-lt"/>
              </a:rPr>
              <a:t>根据采集的温湿度，光照度，二氧化碳浓度等参数阙值，通过</a:t>
            </a:r>
            <a:r>
              <a:rPr lang="en-US" altLang="zh-CN" sz="1400" dirty="0">
                <a:cs typeface="+mn-ea"/>
                <a:sym typeface="+mn-lt"/>
              </a:rPr>
              <a:t>4G Cat1</a:t>
            </a:r>
            <a:r>
              <a:rPr lang="zh-CN" altLang="en-US" sz="1400" dirty="0">
                <a:cs typeface="+mn-ea"/>
                <a:sym typeface="+mn-lt"/>
              </a:rPr>
              <a:t>网络的可编程边缘计算网关完成智慧农业智慧环境的闭环控制。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C3B6F4-3405-4367-A499-B5BAA0E0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06" y="1828800"/>
            <a:ext cx="6828873" cy="37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www.33ppt.com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ljmepxr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4942</TotalTime>
  <Words>1443</Words>
  <Application>Microsoft Office PowerPoint</Application>
  <PresentationFormat>宽屏</PresentationFormat>
  <Paragraphs>171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Arial</vt:lpstr>
      <vt:lpstr>Wingdings</vt:lpstr>
      <vt:lpstr>www.33ppt.com​​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汪新国</dc:creator>
  <cp:lastModifiedBy>杨 利民</cp:lastModifiedBy>
  <cp:revision>335</cp:revision>
  <dcterms:created xsi:type="dcterms:W3CDTF">2019-09-07T23:12:24Z</dcterms:created>
  <dcterms:modified xsi:type="dcterms:W3CDTF">2021-05-11T09:02:44Z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2019-09-07T00:00:00Z</vt:filetime>
  </property>
</Properties>
</file>